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63" r:id="rId3"/>
    <p:sldId id="268" r:id="rId4"/>
    <p:sldId id="267" r:id="rId5"/>
    <p:sldId id="264" r:id="rId6"/>
    <p:sldId id="265" r:id="rId7"/>
    <p:sldId id="266" r:id="rId8"/>
    <p:sldId id="256" r:id="rId9"/>
    <p:sldId id="257" r:id="rId10"/>
    <p:sldId id="258" r:id="rId11"/>
    <p:sldId id="269" r:id="rId12"/>
    <p:sldId id="259" r:id="rId13"/>
    <p:sldId id="260" r:id="rId14"/>
    <p:sldId id="262" r:id="rId15"/>
    <p:sldId id="26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nesj\Documents\hisa%20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nesj\Documents\hisa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nesj\Documents\hisa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nesj\Documents\hisa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494313210848645E-2"/>
          <c:y val="3.2297568788653121E-2"/>
          <c:w val="0.94733962963770801"/>
          <c:h val="0.62383716624078811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Sheet1!$A$6:$A$18</c:f>
              <c:strCache>
                <c:ptCount val="13"/>
                <c:pt idx="0">
                  <c:v>Sufferer</c:v>
                </c:pt>
                <c:pt idx="1">
                  <c:v>Supporter</c:v>
                </c:pt>
                <c:pt idx="3">
                  <c:v>Regular attendee</c:v>
                </c:pt>
                <c:pt idx="4">
                  <c:v>Occasional attendee</c:v>
                </c:pt>
                <c:pt idx="6">
                  <c:v>Female</c:v>
                </c:pt>
                <c:pt idx="7">
                  <c:v>Male</c:v>
                </c:pt>
                <c:pt idx="9">
                  <c:v>20-29</c:v>
                </c:pt>
                <c:pt idx="10">
                  <c:v>30-39</c:v>
                </c:pt>
                <c:pt idx="11">
                  <c:v>40-49</c:v>
                </c:pt>
                <c:pt idx="12">
                  <c:v>50-59</c:v>
                </c:pt>
              </c:strCache>
            </c:strRef>
          </c:cat>
          <c:val>
            <c:numRef>
              <c:f>Sheet1!$B$6:$B$18</c:f>
              <c:numCache>
                <c:formatCode>0%</c:formatCode>
                <c:ptCount val="13"/>
                <c:pt idx="0">
                  <c:v>0.75</c:v>
                </c:pt>
                <c:pt idx="1">
                  <c:v>0.44</c:v>
                </c:pt>
                <c:pt idx="3" formatCode="General">
                  <c:v>0.04</c:v>
                </c:pt>
                <c:pt idx="4" formatCode="General">
                  <c:v>0.26</c:v>
                </c:pt>
                <c:pt idx="6">
                  <c:v>0.74</c:v>
                </c:pt>
                <c:pt idx="7">
                  <c:v>0.26</c:v>
                </c:pt>
                <c:pt idx="9">
                  <c:v>0.2857142857142857</c:v>
                </c:pt>
                <c:pt idx="10">
                  <c:v>0.38392857142857145</c:v>
                </c:pt>
                <c:pt idx="11">
                  <c:v>0.20535714285714285</c:v>
                </c:pt>
                <c:pt idx="12">
                  <c:v>0.16964285714285715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964928"/>
        <c:axId val="60128576"/>
        <c:axId val="0"/>
      </c:bar3DChart>
      <c:catAx>
        <c:axId val="99964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800000"/>
          <a:lstStyle/>
          <a:p>
            <a:pPr>
              <a:defRPr sz="1600" baseline="0"/>
            </a:pPr>
            <a:endParaRPr lang="en-US"/>
          </a:p>
        </c:txPr>
        <c:crossAx val="60128576"/>
        <c:crosses val="autoZero"/>
        <c:auto val="1"/>
        <c:lblAlgn val="ctr"/>
        <c:lblOffset val="100"/>
        <c:noMultiLvlLbl val="0"/>
      </c:catAx>
      <c:valAx>
        <c:axId val="60128576"/>
        <c:scaling>
          <c:orientation val="minMax"/>
          <c:max val="0.7500000000000001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9964928"/>
        <c:crosses val="autoZero"/>
        <c:crossBetween val="between"/>
        <c:majorUnit val="0.2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64780302188645"/>
          <c:y val="0.11064420072261141"/>
          <c:w val="0.85800848516831463"/>
          <c:h val="0.6498183072251231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Sheet1!$A$28:$A$42</c:f>
              <c:strCache>
                <c:ptCount val="15"/>
                <c:pt idx="0">
                  <c:v>Expert Internet user</c:v>
                </c:pt>
                <c:pt idx="1">
                  <c:v>Regular social media user</c:v>
                </c:pt>
                <c:pt idx="3">
                  <c:v>Several times a day</c:v>
                </c:pt>
                <c:pt idx="4">
                  <c:v>Once a day</c:v>
                </c:pt>
                <c:pt idx="5">
                  <c:v>Several times a week</c:v>
                </c:pt>
                <c:pt idx="6">
                  <c:v>Once a week</c:v>
                </c:pt>
                <c:pt idx="7">
                  <c:v>Several times a month</c:v>
                </c:pt>
                <c:pt idx="8">
                  <c:v>Once a month</c:v>
                </c:pt>
                <c:pt idx="9">
                  <c:v>Less than once a month</c:v>
                </c:pt>
                <c:pt idx="11">
                  <c:v>At home</c:v>
                </c:pt>
                <c:pt idx="12">
                  <c:v>At work</c:v>
                </c:pt>
                <c:pt idx="13">
                  <c:v>From a cell phone</c:v>
                </c:pt>
                <c:pt idx="14">
                  <c:v>Other</c:v>
                </c:pt>
              </c:strCache>
            </c:strRef>
          </c:cat>
          <c:val>
            <c:numRef>
              <c:f>Sheet1!$B$28:$B$42</c:f>
              <c:numCache>
                <c:formatCode>0%</c:formatCode>
                <c:ptCount val="15"/>
                <c:pt idx="0">
                  <c:v>0.69</c:v>
                </c:pt>
                <c:pt idx="1">
                  <c:v>0.57999999999999996</c:v>
                </c:pt>
                <c:pt idx="3">
                  <c:v>0.09</c:v>
                </c:pt>
                <c:pt idx="4">
                  <c:v>0.13</c:v>
                </c:pt>
                <c:pt idx="5">
                  <c:v>0.12</c:v>
                </c:pt>
                <c:pt idx="6">
                  <c:v>0.1</c:v>
                </c:pt>
                <c:pt idx="7">
                  <c:v>0.16</c:v>
                </c:pt>
                <c:pt idx="8">
                  <c:v>0.21</c:v>
                </c:pt>
                <c:pt idx="9">
                  <c:v>0.19</c:v>
                </c:pt>
                <c:pt idx="11">
                  <c:v>0.71399999999999997</c:v>
                </c:pt>
                <c:pt idx="12">
                  <c:v>0.41799999999999998</c:v>
                </c:pt>
                <c:pt idx="13">
                  <c:v>8.7999999999999995E-2</c:v>
                </c:pt>
                <c:pt idx="14">
                  <c:v>4.3999999999999997E-2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310592"/>
        <c:axId val="90955072"/>
        <c:axId val="0"/>
      </c:bar3DChart>
      <c:catAx>
        <c:axId val="11531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800000"/>
          <a:lstStyle/>
          <a:p>
            <a:pPr>
              <a:defRPr sz="1600"/>
            </a:pPr>
            <a:endParaRPr lang="en-US"/>
          </a:p>
        </c:txPr>
        <c:crossAx val="90955072"/>
        <c:crosses val="autoZero"/>
        <c:auto val="1"/>
        <c:lblAlgn val="ctr"/>
        <c:lblOffset val="100"/>
        <c:noMultiLvlLbl val="0"/>
      </c:catAx>
      <c:valAx>
        <c:axId val="90955072"/>
        <c:scaling>
          <c:orientation val="minMax"/>
          <c:max val="0.8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5310592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43164561517147E-2"/>
          <c:y val="2.783894267075181E-2"/>
          <c:w val="0.92956835438482854"/>
          <c:h val="0.606089529560431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Sheet1!$B$48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Sheet1!$A$49:$A$55</c:f>
              <c:strCache>
                <c:ptCount val="7"/>
                <c:pt idx="0">
                  <c:v>Blogs</c:v>
                </c:pt>
                <c:pt idx="1">
                  <c:v>Discussion groups</c:v>
                </c:pt>
                <c:pt idx="2">
                  <c:v>Own "comment wall"</c:v>
                </c:pt>
                <c:pt idx="3">
                  <c:v>Other people's "comment wall"</c:v>
                </c:pt>
                <c:pt idx="4">
                  <c:v>Groups discussions</c:v>
                </c:pt>
                <c:pt idx="5">
                  <c:v>Events</c:v>
                </c:pt>
                <c:pt idx="6">
                  <c:v>Photos</c:v>
                </c:pt>
              </c:strCache>
            </c:strRef>
          </c:cat>
          <c:val>
            <c:numRef>
              <c:f>Sheet1!$B$49:$B$55</c:f>
              <c:numCache>
                <c:formatCode>0%</c:formatCode>
                <c:ptCount val="7"/>
                <c:pt idx="0">
                  <c:v>0.08</c:v>
                </c:pt>
                <c:pt idx="1">
                  <c:v>0.09</c:v>
                </c:pt>
                <c:pt idx="2">
                  <c:v>0.3</c:v>
                </c:pt>
                <c:pt idx="3">
                  <c:v>0.27</c:v>
                </c:pt>
                <c:pt idx="4">
                  <c:v>0.22</c:v>
                </c:pt>
                <c:pt idx="5">
                  <c:v>0.38</c:v>
                </c:pt>
                <c:pt idx="6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Sheet1!$C$48</c:f>
              <c:strCache>
                <c:ptCount val="1"/>
                <c:pt idx="0">
                  <c:v>Occasionally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Sheet1!$A$49:$A$55</c:f>
              <c:strCache>
                <c:ptCount val="7"/>
                <c:pt idx="0">
                  <c:v>Blogs</c:v>
                </c:pt>
                <c:pt idx="1">
                  <c:v>Discussion groups</c:v>
                </c:pt>
                <c:pt idx="2">
                  <c:v>Own "comment wall"</c:v>
                </c:pt>
                <c:pt idx="3">
                  <c:v>Other people's "comment wall"</c:v>
                </c:pt>
                <c:pt idx="4">
                  <c:v>Groups discussions</c:v>
                </c:pt>
                <c:pt idx="5">
                  <c:v>Events</c:v>
                </c:pt>
                <c:pt idx="6">
                  <c:v>Photos</c:v>
                </c:pt>
              </c:strCache>
            </c:strRef>
          </c:cat>
          <c:val>
            <c:numRef>
              <c:f>Sheet1!$C$49:$C$55</c:f>
              <c:numCache>
                <c:formatCode>0%</c:formatCode>
                <c:ptCount val="7"/>
                <c:pt idx="0">
                  <c:v>0.49</c:v>
                </c:pt>
                <c:pt idx="1">
                  <c:v>0.46</c:v>
                </c:pt>
                <c:pt idx="2">
                  <c:v>0.55000000000000004</c:v>
                </c:pt>
                <c:pt idx="3">
                  <c:v>0.56000000000000005</c:v>
                </c:pt>
                <c:pt idx="4">
                  <c:v>0.5</c:v>
                </c:pt>
                <c:pt idx="5">
                  <c:v>0.46</c:v>
                </c:pt>
                <c:pt idx="6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Sheet1!$D$48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Sheet1!$A$49:$A$55</c:f>
              <c:strCache>
                <c:ptCount val="7"/>
                <c:pt idx="0">
                  <c:v>Blogs</c:v>
                </c:pt>
                <c:pt idx="1">
                  <c:v>Discussion groups</c:v>
                </c:pt>
                <c:pt idx="2">
                  <c:v>Own "comment wall"</c:v>
                </c:pt>
                <c:pt idx="3">
                  <c:v>Other people's "comment wall"</c:v>
                </c:pt>
                <c:pt idx="4">
                  <c:v>Groups discussions</c:v>
                </c:pt>
                <c:pt idx="5">
                  <c:v>Events</c:v>
                </c:pt>
                <c:pt idx="6">
                  <c:v>Photos</c:v>
                </c:pt>
              </c:strCache>
            </c:strRef>
          </c:cat>
          <c:val>
            <c:numRef>
              <c:f>Sheet1!$D$49:$D$55</c:f>
              <c:numCache>
                <c:formatCode>0%</c:formatCode>
                <c:ptCount val="7"/>
                <c:pt idx="0">
                  <c:v>0.43</c:v>
                </c:pt>
                <c:pt idx="1">
                  <c:v>0.45</c:v>
                </c:pt>
                <c:pt idx="2">
                  <c:v>0.15</c:v>
                </c:pt>
                <c:pt idx="3">
                  <c:v>0.17</c:v>
                </c:pt>
                <c:pt idx="4">
                  <c:v>0.28000000000000003</c:v>
                </c:pt>
                <c:pt idx="5">
                  <c:v>0.17</c:v>
                </c:pt>
                <c:pt idx="6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314176"/>
        <c:axId val="92055232"/>
        <c:axId val="0"/>
      </c:bar3DChart>
      <c:catAx>
        <c:axId val="115314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620000" vert="horz"/>
          <a:lstStyle/>
          <a:p>
            <a:pPr>
              <a:defRPr sz="1800"/>
            </a:pPr>
            <a:endParaRPr lang="en-US"/>
          </a:p>
        </c:txPr>
        <c:crossAx val="92055232"/>
        <c:crosses val="autoZero"/>
        <c:auto val="1"/>
        <c:lblAlgn val="ctr"/>
        <c:lblOffset val="100"/>
        <c:noMultiLvlLbl val="0"/>
      </c:catAx>
      <c:valAx>
        <c:axId val="92055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531417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8378393878872921"/>
          <c:y val="0.75472650080931669"/>
          <c:w val="0.21474155691100799"/>
          <c:h val="0.24272366960841305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67979002624666E-2"/>
          <c:y val="5.1547437576486249E-2"/>
          <c:w val="0.90591108923884511"/>
          <c:h val="0.58958284131652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Sheet1!$B$59:$B$60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Sheet1!$A$61:$A$68</c:f>
              <c:strCache>
                <c:ptCount val="8"/>
                <c:pt idx="0">
                  <c:v>Start blogs</c:v>
                </c:pt>
                <c:pt idx="1">
                  <c:v>Respond to blogs</c:v>
                </c:pt>
                <c:pt idx="2">
                  <c:v>Start discussions</c:v>
                </c:pt>
                <c:pt idx="3">
                  <c:v>Respond to discussions</c:v>
                </c:pt>
                <c:pt idx="4">
                  <c:v>Chat</c:v>
                </c:pt>
                <c:pt idx="5">
                  <c:v>Comment on my own wall</c:v>
                </c:pt>
                <c:pt idx="6">
                  <c:v>Comment on other people's walls</c:v>
                </c:pt>
                <c:pt idx="7">
                  <c:v>Post photos</c:v>
                </c:pt>
              </c:strCache>
            </c:strRef>
          </c:cat>
          <c:val>
            <c:numRef>
              <c:f>Sheet1!$B$61:$B$68</c:f>
              <c:numCache>
                <c:formatCode>0%</c:formatCode>
                <c:ptCount val="8"/>
                <c:pt idx="0">
                  <c:v>0.80263157894736847</c:v>
                </c:pt>
                <c:pt idx="1">
                  <c:v>0.55000000000000004</c:v>
                </c:pt>
                <c:pt idx="2">
                  <c:v>0.62337662337662336</c:v>
                </c:pt>
                <c:pt idx="3">
                  <c:v>0.3125</c:v>
                </c:pt>
                <c:pt idx="4">
                  <c:v>0.64473684210526316</c:v>
                </c:pt>
                <c:pt idx="5">
                  <c:v>0.71052631578947367</c:v>
                </c:pt>
                <c:pt idx="6">
                  <c:v>0.62337662337662336</c:v>
                </c:pt>
                <c:pt idx="7">
                  <c:v>0.96</c:v>
                </c:pt>
              </c:numCache>
            </c:numRef>
          </c:val>
        </c:ser>
        <c:ser>
          <c:idx val="1"/>
          <c:order val="1"/>
          <c:tx>
            <c:strRef>
              <c:f>Sheet1!$C$59:$C$60</c:f>
              <c:strCache>
                <c:ptCount val="1"/>
                <c:pt idx="0">
                  <c:v>Occasionally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Sheet1!$A$61:$A$68</c:f>
              <c:strCache>
                <c:ptCount val="8"/>
                <c:pt idx="0">
                  <c:v>Start blogs</c:v>
                </c:pt>
                <c:pt idx="1">
                  <c:v>Respond to blogs</c:v>
                </c:pt>
                <c:pt idx="2">
                  <c:v>Start discussions</c:v>
                </c:pt>
                <c:pt idx="3">
                  <c:v>Respond to discussions</c:v>
                </c:pt>
                <c:pt idx="4">
                  <c:v>Chat</c:v>
                </c:pt>
                <c:pt idx="5">
                  <c:v>Comment on my own wall</c:v>
                </c:pt>
                <c:pt idx="6">
                  <c:v>Comment on other people's walls</c:v>
                </c:pt>
                <c:pt idx="7">
                  <c:v>Post photos</c:v>
                </c:pt>
              </c:strCache>
            </c:strRef>
          </c:cat>
          <c:val>
            <c:numRef>
              <c:f>Sheet1!$C$61:$C$68</c:f>
              <c:numCache>
                <c:formatCode>0%</c:formatCode>
                <c:ptCount val="8"/>
                <c:pt idx="0">
                  <c:v>0.38157894736842102</c:v>
                </c:pt>
                <c:pt idx="1">
                  <c:v>0.47499999999999998</c:v>
                </c:pt>
                <c:pt idx="2">
                  <c:v>0.50649350649350644</c:v>
                </c:pt>
                <c:pt idx="3">
                  <c:v>0.72499999999999987</c:v>
                </c:pt>
                <c:pt idx="4">
                  <c:v>0.59210526315789469</c:v>
                </c:pt>
                <c:pt idx="5">
                  <c:v>0.5</c:v>
                </c:pt>
                <c:pt idx="6">
                  <c:v>0.5714285714285714</c:v>
                </c:pt>
                <c:pt idx="7">
                  <c:v>0.30666666666666664</c:v>
                </c:pt>
              </c:numCache>
            </c:numRef>
          </c:val>
        </c:ser>
        <c:ser>
          <c:idx val="2"/>
          <c:order val="2"/>
          <c:tx>
            <c:strRef>
              <c:f>Sheet1!$D$59:$D$60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Sheet1!$A$61:$A$68</c:f>
              <c:strCache>
                <c:ptCount val="8"/>
                <c:pt idx="0">
                  <c:v>Start blogs</c:v>
                </c:pt>
                <c:pt idx="1">
                  <c:v>Respond to blogs</c:v>
                </c:pt>
                <c:pt idx="2">
                  <c:v>Start discussions</c:v>
                </c:pt>
                <c:pt idx="3">
                  <c:v>Respond to discussions</c:v>
                </c:pt>
                <c:pt idx="4">
                  <c:v>Chat</c:v>
                </c:pt>
                <c:pt idx="5">
                  <c:v>Comment on my own wall</c:v>
                </c:pt>
                <c:pt idx="6">
                  <c:v>Comment on other people's walls</c:v>
                </c:pt>
                <c:pt idx="7">
                  <c:v>Post photos</c:v>
                </c:pt>
              </c:strCache>
            </c:strRef>
          </c:cat>
          <c:val>
            <c:numRef>
              <c:f>Sheet1!$D$61:$D$68</c:f>
              <c:numCache>
                <c:formatCode>0%</c:formatCode>
                <c:ptCount val="8"/>
                <c:pt idx="0">
                  <c:v>0.14473684210526316</c:v>
                </c:pt>
                <c:pt idx="1">
                  <c:v>0.23749999999999999</c:v>
                </c:pt>
                <c:pt idx="2">
                  <c:v>0.16883116883116883</c:v>
                </c:pt>
                <c:pt idx="3">
                  <c:v>0.22500000000000001</c:v>
                </c:pt>
                <c:pt idx="4">
                  <c:v>9.2105263157894746E-2</c:v>
                </c:pt>
                <c:pt idx="5">
                  <c:v>0.10526315789473684</c:v>
                </c:pt>
                <c:pt idx="6">
                  <c:v>0.1038961038961039</c:v>
                </c:pt>
                <c:pt idx="7">
                  <c:v>6.6666666666666666E-2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737216"/>
        <c:axId val="92057536"/>
        <c:axId val="0"/>
      </c:bar3DChart>
      <c:catAx>
        <c:axId val="137737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800000"/>
          <a:lstStyle/>
          <a:p>
            <a:pPr>
              <a:defRPr sz="1800"/>
            </a:pPr>
            <a:endParaRPr lang="en-US"/>
          </a:p>
        </c:txPr>
        <c:crossAx val="92057536"/>
        <c:crosses val="autoZero"/>
        <c:auto val="1"/>
        <c:lblAlgn val="ctr"/>
        <c:lblOffset val="100"/>
        <c:noMultiLvlLbl val="0"/>
      </c:catAx>
      <c:valAx>
        <c:axId val="920575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37737216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83770905304257082"/>
          <c:y val="0.77363939848977359"/>
          <c:w val="0.16047098222318185"/>
          <c:h val="0.2256241242012536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441423175202754E-2"/>
          <c:y val="0.13402252146151469"/>
          <c:w val="0.9377290023330741"/>
          <c:h val="0.616170605757583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Sheet1!$B$100:$B$101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Sheet1!$A$102:$A$105</c:f>
              <c:strCache>
                <c:ptCount val="4"/>
                <c:pt idx="0">
                  <c:v>Browse around</c:v>
                </c:pt>
                <c:pt idx="1">
                  <c:v>Ask specific questions</c:v>
                </c:pt>
                <c:pt idx="2">
                  <c:v>Ask specific people</c:v>
                </c:pt>
                <c:pt idx="3">
                  <c:v>Use the search engine</c:v>
                </c:pt>
              </c:strCache>
            </c:strRef>
          </c:cat>
          <c:val>
            <c:numRef>
              <c:f>Sheet1!$B$102:$B$105</c:f>
              <c:numCache>
                <c:formatCode>0%</c:formatCode>
                <c:ptCount val="4"/>
                <c:pt idx="0">
                  <c:v>0.94</c:v>
                </c:pt>
                <c:pt idx="1">
                  <c:v>0.68</c:v>
                </c:pt>
                <c:pt idx="2">
                  <c:v>0.45</c:v>
                </c:pt>
                <c:pt idx="3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29888"/>
        <c:axId val="137517248"/>
        <c:axId val="0"/>
      </c:bar3DChart>
      <c:catAx>
        <c:axId val="33829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800000"/>
          <a:lstStyle/>
          <a:p>
            <a:pPr>
              <a:defRPr sz="2400"/>
            </a:pPr>
            <a:endParaRPr lang="en-US"/>
          </a:p>
        </c:txPr>
        <c:crossAx val="137517248"/>
        <c:crosses val="autoZero"/>
        <c:auto val="1"/>
        <c:lblAlgn val="ctr"/>
        <c:lblOffset val="100"/>
        <c:noMultiLvlLbl val="0"/>
      </c:catAx>
      <c:valAx>
        <c:axId val="1375172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3829888"/>
        <c:crosses val="autoZero"/>
        <c:crossBetween val="between"/>
        <c:majorUnit val="0.2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05462652999639"/>
          <c:y val="5.8565331507474616E-2"/>
          <c:w val="0.89144684267872187"/>
          <c:h val="0.637495032071592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Sheet1!$B$111:$B$112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Sheet1!$A$114:$A$119</c:f>
              <c:strCache>
                <c:ptCount val="5"/>
                <c:pt idx="0">
                  <c:v>Give "technical" support</c:v>
                </c:pt>
                <c:pt idx="1">
                  <c:v>Read "technical" support</c:v>
                </c:pt>
                <c:pt idx="2">
                  <c:v>Give "comfort" support</c:v>
                </c:pt>
                <c:pt idx="3">
                  <c:v>Share my personal experiences</c:v>
                </c:pt>
                <c:pt idx="4">
                  <c:v>Read other people's experiences</c:v>
                </c:pt>
              </c:strCache>
            </c:strRef>
          </c:cat>
          <c:val>
            <c:numRef>
              <c:f>Sheet1!$B$114:$B$119</c:f>
              <c:numCache>
                <c:formatCode>0%</c:formatCode>
                <c:ptCount val="6"/>
                <c:pt idx="0">
                  <c:v>0.64473684210526316</c:v>
                </c:pt>
                <c:pt idx="1">
                  <c:v>0.3125</c:v>
                </c:pt>
                <c:pt idx="2">
                  <c:v>0.1951219512195122</c:v>
                </c:pt>
                <c:pt idx="3">
                  <c:v>0.23076923076923078</c:v>
                </c:pt>
                <c:pt idx="4">
                  <c:v>9.0909090909090912E-2</c:v>
                </c:pt>
              </c:numCache>
            </c:numRef>
          </c:val>
        </c:ser>
        <c:ser>
          <c:idx val="1"/>
          <c:order val="1"/>
          <c:tx>
            <c:strRef>
              <c:f>Sheet1!$C$111:$C$112</c:f>
              <c:strCache>
                <c:ptCount val="1"/>
                <c:pt idx="0">
                  <c:v>Occasionally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Sheet1!$A$114:$A$119</c:f>
              <c:strCache>
                <c:ptCount val="5"/>
                <c:pt idx="0">
                  <c:v>Give "technical" support</c:v>
                </c:pt>
                <c:pt idx="1">
                  <c:v>Read "technical" support</c:v>
                </c:pt>
                <c:pt idx="2">
                  <c:v>Give "comfort" support</c:v>
                </c:pt>
                <c:pt idx="3">
                  <c:v>Share my personal experiences</c:v>
                </c:pt>
                <c:pt idx="4">
                  <c:v>Read other people's experiences</c:v>
                </c:pt>
              </c:strCache>
            </c:strRef>
          </c:cat>
          <c:val>
            <c:numRef>
              <c:f>Sheet1!$C$114:$C$119</c:f>
              <c:numCache>
                <c:formatCode>0%</c:formatCode>
                <c:ptCount val="6"/>
                <c:pt idx="0">
                  <c:v>0.52631578947368418</c:v>
                </c:pt>
                <c:pt idx="1">
                  <c:v>0.45</c:v>
                </c:pt>
                <c:pt idx="2">
                  <c:v>0.6097560975609756</c:v>
                </c:pt>
                <c:pt idx="3">
                  <c:v>0.76923076923076927</c:v>
                </c:pt>
                <c:pt idx="4">
                  <c:v>0.38636363636363635</c:v>
                </c:pt>
              </c:numCache>
            </c:numRef>
          </c:val>
        </c:ser>
        <c:ser>
          <c:idx val="2"/>
          <c:order val="2"/>
          <c:tx>
            <c:strRef>
              <c:f>Sheet1!$D$111:$D$112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Sheet1!$A$114:$A$119</c:f>
              <c:strCache>
                <c:ptCount val="5"/>
                <c:pt idx="0">
                  <c:v>Give "technical" support</c:v>
                </c:pt>
                <c:pt idx="1">
                  <c:v>Read "technical" support</c:v>
                </c:pt>
                <c:pt idx="2">
                  <c:v>Give "comfort" support</c:v>
                </c:pt>
                <c:pt idx="3">
                  <c:v>Share my personal experiences</c:v>
                </c:pt>
                <c:pt idx="4">
                  <c:v>Read other people's experiences</c:v>
                </c:pt>
              </c:strCache>
            </c:strRef>
          </c:cat>
          <c:val>
            <c:numRef>
              <c:f>Sheet1!$D$114:$D$119</c:f>
              <c:numCache>
                <c:formatCode>0%</c:formatCode>
                <c:ptCount val="6"/>
                <c:pt idx="0">
                  <c:v>0.14473684210526316</c:v>
                </c:pt>
                <c:pt idx="1">
                  <c:v>0.48749999999999999</c:v>
                </c:pt>
                <c:pt idx="2">
                  <c:v>0.41463414634146339</c:v>
                </c:pt>
                <c:pt idx="3">
                  <c:v>0.28205128205128205</c:v>
                </c:pt>
                <c:pt idx="4">
                  <c:v>0.72727272727272729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657984"/>
        <c:axId val="91982656"/>
        <c:axId val="0"/>
      </c:bar3DChart>
      <c:catAx>
        <c:axId val="39657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560000"/>
          <a:lstStyle/>
          <a:p>
            <a:pPr>
              <a:defRPr sz="2400"/>
            </a:pPr>
            <a:endParaRPr lang="en-US"/>
          </a:p>
        </c:txPr>
        <c:crossAx val="91982656"/>
        <c:crosses val="autoZero"/>
        <c:auto val="1"/>
        <c:lblAlgn val="ctr"/>
        <c:lblOffset val="100"/>
        <c:noMultiLvlLbl val="0"/>
      </c:catAx>
      <c:valAx>
        <c:axId val="91982656"/>
        <c:scaling>
          <c:orientation val="minMax"/>
          <c:max val="0.7500000000000001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/>
          <a:lstStyle/>
          <a:p>
            <a:pPr>
              <a:defRPr sz="2400"/>
            </a:pPr>
            <a:endParaRPr lang="en-US"/>
          </a:p>
        </c:txPr>
        <c:crossAx val="39657984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7579863298337709"/>
          <c:y val="0.67009657657085719"/>
          <c:w val="0.21366743219597545"/>
          <c:h val="0.32864967221563057"/>
        </c:manualLayout>
      </c:layout>
      <c:overlay val="0"/>
      <c:spPr>
        <a:ln>
          <a:noFill/>
        </a:ln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623906386701675E-2"/>
          <c:y val="8.5676048979825531E-2"/>
          <c:w val="0.94911704255082774"/>
          <c:h val="0.5488633517258160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Sheet1!$A$90:$A$94</c:f>
              <c:strCache>
                <c:ptCount val="5"/>
                <c:pt idx="0">
                  <c:v>Worst</c:v>
                </c:pt>
                <c:pt idx="1">
                  <c:v>Worse than most</c:v>
                </c:pt>
                <c:pt idx="2">
                  <c:v>Average</c:v>
                </c:pt>
                <c:pt idx="3">
                  <c:v>Better than most</c:v>
                </c:pt>
                <c:pt idx="4">
                  <c:v>Best</c:v>
                </c:pt>
              </c:strCache>
            </c:strRef>
          </c:cat>
          <c:val>
            <c:numRef>
              <c:f>Sheet1!$B$90:$B$94</c:f>
              <c:numCache>
                <c:formatCode>0%</c:formatCode>
                <c:ptCount val="5"/>
                <c:pt idx="0">
                  <c:v>0.03</c:v>
                </c:pt>
                <c:pt idx="1">
                  <c:v>0.05</c:v>
                </c:pt>
                <c:pt idx="2">
                  <c:v>0.28000000000000003</c:v>
                </c:pt>
                <c:pt idx="3">
                  <c:v>0.39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65344"/>
        <c:axId val="91979776"/>
        <c:axId val="0"/>
      </c:bar3DChart>
      <c:catAx>
        <c:axId val="38265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800000"/>
          <a:lstStyle/>
          <a:p>
            <a:pPr>
              <a:defRPr sz="2400"/>
            </a:pPr>
            <a:endParaRPr lang="en-US"/>
          </a:p>
        </c:txPr>
        <c:crossAx val="91979776"/>
        <c:crosses val="autoZero"/>
        <c:auto val="1"/>
        <c:lblAlgn val="ctr"/>
        <c:lblOffset val="100"/>
        <c:noMultiLvlLbl val="0"/>
      </c:catAx>
      <c:valAx>
        <c:axId val="91979776"/>
        <c:scaling>
          <c:orientation val="minMax"/>
          <c:max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8265344"/>
        <c:crosses val="autoZero"/>
        <c:crossBetween val="between"/>
        <c:majorUnit val="0.2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0.03333</cdr:y>
    </cdr:from>
    <cdr:to>
      <cdr:x>0.29374</cdr:x>
      <cdr:y>0.19947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368152" y="144016"/>
          <a:ext cx="1170073" cy="717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ZA" sz="2400" b="1" dirty="0"/>
            <a:t>Diagnosis</a:t>
          </a:r>
        </a:p>
      </cdr:txBody>
    </cdr:sp>
  </cdr:relSizeAnchor>
  <cdr:relSizeAnchor xmlns:cdr="http://schemas.openxmlformats.org/drawingml/2006/chartDrawing">
    <cdr:from>
      <cdr:x>0.27163</cdr:x>
      <cdr:y>0.23333</cdr:y>
    </cdr:from>
    <cdr:to>
      <cdr:x>0.49948</cdr:x>
      <cdr:y>0.50502</cdr:y>
    </cdr:to>
    <cdr:sp macro="" textlink="">
      <cdr:nvSpPr>
        <cdr:cNvPr id="10" name="Text Box 9"/>
        <cdr:cNvSpPr txBox="1"/>
      </cdr:nvSpPr>
      <cdr:spPr>
        <a:xfrm xmlns:a="http://schemas.openxmlformats.org/drawingml/2006/main">
          <a:off x="2483768" y="1176131"/>
          <a:ext cx="2083482" cy="13694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ZA" sz="2400" b="1" dirty="0"/>
            <a:t>Support group attendance</a:t>
          </a:r>
        </a:p>
      </cdr:txBody>
    </cdr:sp>
  </cdr:relSizeAnchor>
  <cdr:relSizeAnchor xmlns:cdr="http://schemas.openxmlformats.org/drawingml/2006/chartDrawing">
    <cdr:from>
      <cdr:x>0.5669</cdr:x>
      <cdr:y>0.03333</cdr:y>
    </cdr:from>
    <cdr:to>
      <cdr:x>0.67325</cdr:x>
      <cdr:y>0.20485</cdr:y>
    </cdr:to>
    <cdr:sp macro="" textlink="">
      <cdr:nvSpPr>
        <cdr:cNvPr id="11" name="Text Box 10"/>
        <cdr:cNvSpPr txBox="1"/>
      </cdr:nvSpPr>
      <cdr:spPr>
        <a:xfrm xmlns:a="http://schemas.openxmlformats.org/drawingml/2006/main">
          <a:off x="5183766" y="168019"/>
          <a:ext cx="972410" cy="86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ZA" sz="2400" b="1" dirty="0"/>
            <a:t>Gender</a:t>
          </a:r>
        </a:p>
      </cdr:txBody>
    </cdr:sp>
  </cdr:relSizeAnchor>
  <cdr:relSizeAnchor xmlns:cdr="http://schemas.openxmlformats.org/drawingml/2006/chartDrawing">
    <cdr:from>
      <cdr:x>0.74167</cdr:x>
      <cdr:y>0.23333</cdr:y>
    </cdr:from>
    <cdr:to>
      <cdr:x>0.85309</cdr:x>
      <cdr:y>0.40485</cdr:y>
    </cdr:to>
    <cdr:sp macro="" textlink="">
      <cdr:nvSpPr>
        <cdr:cNvPr id="12" name="Text Box 11"/>
        <cdr:cNvSpPr txBox="1"/>
      </cdr:nvSpPr>
      <cdr:spPr>
        <a:xfrm xmlns:a="http://schemas.openxmlformats.org/drawingml/2006/main">
          <a:off x="6408712" y="1008112"/>
          <a:ext cx="962777" cy="741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ZA" sz="2400" b="1" dirty="0"/>
            <a:t>Age group</a:t>
          </a:r>
        </a:p>
        <a:p xmlns:a="http://schemas.openxmlformats.org/drawingml/2006/main">
          <a:endParaRPr lang="en-ZA" sz="2400" b="1" dirty="0"/>
        </a:p>
      </cdr:txBody>
    </cdr:sp>
  </cdr:relSizeAnchor>
  <cdr:relSizeAnchor xmlns:cdr="http://schemas.openxmlformats.org/drawingml/2006/chartDrawing">
    <cdr:from>
      <cdr:x>0.40833</cdr:x>
      <cdr:y>0.78184</cdr:y>
    </cdr:from>
    <cdr:to>
      <cdr:x>0.64307</cdr:x>
      <cdr:y>0.96667</cdr:y>
    </cdr:to>
    <cdr:sp macro="" textlink="">
      <cdr:nvSpPr>
        <cdr:cNvPr id="3" name="Right Brace 2"/>
        <cdr:cNvSpPr/>
      </cdr:nvSpPr>
      <cdr:spPr>
        <a:xfrm xmlns:a="http://schemas.openxmlformats.org/drawingml/2006/main" rot="16200000">
          <a:off x="4143312" y="2763001"/>
          <a:ext cx="798546" cy="2028380"/>
        </a:xfrm>
        <a:prstGeom xmlns:a="http://schemas.openxmlformats.org/drawingml/2006/main" prst="rightBrace">
          <a:avLst>
            <a:gd name="adj1" fmla="val 50812"/>
            <a:gd name="adj2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0.38809</cdr:x>
      <cdr:y>0.39437</cdr:y>
    </cdr:from>
    <cdr:to>
      <cdr:x>0.61191</cdr:x>
      <cdr:y>0.47736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53427" y="2016224"/>
          <a:ext cx="1934106" cy="424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ZA" sz="2400" b="1" dirty="0"/>
            <a:t>Frequency of visits</a:t>
          </a:r>
        </a:p>
      </cdr:txBody>
    </cdr:sp>
  </cdr:relSizeAnchor>
  <cdr:relSizeAnchor xmlns:cdr="http://schemas.openxmlformats.org/drawingml/2006/chartDrawing">
    <cdr:from>
      <cdr:x>0.76467</cdr:x>
      <cdr:y>0.01667</cdr:y>
    </cdr:from>
    <cdr:to>
      <cdr:x>0.91697</cdr:x>
      <cdr:y>0.1008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607513" y="72008"/>
          <a:ext cx="1316018" cy="363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ZA" sz="2400" b="1" dirty="0"/>
            <a:t>Source of visits</a:t>
          </a:r>
        </a:p>
      </cdr:txBody>
    </cdr:sp>
  </cdr:relSizeAnchor>
  <cdr:relSizeAnchor xmlns:cdr="http://schemas.openxmlformats.org/drawingml/2006/chartDrawing">
    <cdr:from>
      <cdr:x>0.18134</cdr:x>
      <cdr:y>0.01667</cdr:y>
    </cdr:from>
    <cdr:to>
      <cdr:x>0.29109</cdr:x>
      <cdr:y>0.10799</cdr:y>
    </cdr:to>
    <cdr:sp macro="" textlink="">
      <cdr:nvSpPr>
        <cdr:cNvPr id="9" name="TextBox 6"/>
        <cdr:cNvSpPr txBox="1"/>
      </cdr:nvSpPr>
      <cdr:spPr>
        <a:xfrm xmlns:a="http://schemas.openxmlformats.org/drawingml/2006/main">
          <a:off x="1566953" y="72008"/>
          <a:ext cx="948346" cy="394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en-ZA" sz="2400" b="1" dirty="0"/>
            <a:t>Expertise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6EB8E-1D45-4512-A9F1-A54AA34E258F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D27D3-B6C6-4F2B-8EA0-9E2F87606E2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3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5E616A-23F4-43E4-8BB5-3A8A7DD4CB61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Context – diagnosed bipolar 24 years ago – running support groups for 10+ years – running national website and online support group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779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993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1089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7223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6065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1078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785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675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4486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921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512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210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5064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2155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013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188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826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341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070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613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875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38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8D719-DB24-4FBE-A7C5-D63D33FA6D87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A31A4-7239-4555-9A0E-A6204360859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46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90F2C-EF77-4AC6-A033-3A1BED098550}" type="datetimeFigureOut">
              <a:rPr lang="en-ZA" smtClean="0"/>
              <a:t>2013/06/29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C535-86AD-4FEA-9A4F-4E5986B1E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938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2636912"/>
            <a:ext cx="8640960" cy="2160240"/>
          </a:xfrm>
        </p:spPr>
        <p:txBody>
          <a:bodyPr>
            <a:noAutofit/>
          </a:bodyPr>
          <a:lstStyle/>
          <a:p>
            <a:r>
              <a:rPr lang="en-GB" sz="3600" b="1" dirty="0"/>
              <a:t>An analysis of user engagement in an online mental health support </a:t>
            </a:r>
            <a:r>
              <a:rPr lang="en-GB" sz="3600" b="1" dirty="0" smtClean="0"/>
              <a:t>group</a:t>
            </a:r>
            <a:br>
              <a:rPr lang="en-GB" sz="3600" b="1" dirty="0" smtClean="0"/>
            </a:br>
            <a:r>
              <a:rPr lang="en-ZA" sz="3600" dirty="0"/>
              <a:t/>
            </a:r>
            <a:br>
              <a:rPr lang="en-ZA" sz="3600" dirty="0"/>
            </a:br>
            <a:r>
              <a:rPr lang="en-GB" sz="3600" b="1" dirty="0"/>
              <a:t>Jay </a:t>
            </a:r>
            <a:r>
              <a:rPr lang="en-GB" sz="3600" b="1" dirty="0" smtClean="0"/>
              <a:t>Barnes</a:t>
            </a:r>
            <a:endParaRPr lang="en-ZA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93" y="548680"/>
            <a:ext cx="4320481" cy="1518146"/>
          </a:xfrm>
        </p:spPr>
      </p:pic>
      <p:pic>
        <p:nvPicPr>
          <p:cNvPr id="4" name="Picture 10" descr="cput-trimm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204744"/>
            <a:ext cx="3312368" cy="110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2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4856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en-ZA" sz="3200" dirty="0"/>
              <a:t>Psychosocial Disability in the </a:t>
            </a:r>
            <a:r>
              <a:rPr lang="en-ZA" sz="3200" dirty="0" smtClean="0"/>
              <a:t>Workplace</a:t>
            </a:r>
          </a:p>
          <a:p>
            <a:pPr marL="457200" indent="-457200">
              <a:buBlip>
                <a:blip r:embed="rId2"/>
              </a:buBlip>
            </a:pPr>
            <a:r>
              <a:rPr lang="en-ZA" sz="3200" dirty="0" smtClean="0"/>
              <a:t>Weight gain on </a:t>
            </a:r>
            <a:r>
              <a:rPr lang="en-ZA" sz="3200" dirty="0"/>
              <a:t>these 6 Psychiatric </a:t>
            </a:r>
            <a:r>
              <a:rPr lang="en-ZA" sz="3200" dirty="0" smtClean="0"/>
              <a:t>Medications</a:t>
            </a:r>
          </a:p>
          <a:p>
            <a:pPr marL="457200" indent="-457200">
              <a:buBlip>
                <a:blip r:embed="rId2"/>
              </a:buBlip>
            </a:pPr>
            <a:r>
              <a:rPr lang="en-ZA" sz="3200" dirty="0" err="1"/>
              <a:t>Ooopsie</a:t>
            </a:r>
            <a:r>
              <a:rPr lang="en-ZA" sz="3200" dirty="0" smtClean="0"/>
              <a:t>.... </a:t>
            </a:r>
            <a:r>
              <a:rPr lang="en-ZA" sz="3200" dirty="0" smtClean="0">
                <a:solidFill>
                  <a:srgbClr val="FF0000"/>
                </a:solidFill>
              </a:rPr>
              <a:t>(life)</a:t>
            </a:r>
          </a:p>
          <a:p>
            <a:pPr marL="457200" indent="-457200">
              <a:buBlip>
                <a:blip r:embed="rId2"/>
              </a:buBlip>
            </a:pPr>
            <a:r>
              <a:rPr lang="en-ZA" sz="3200" dirty="0" smtClean="0"/>
              <a:t>Close call </a:t>
            </a:r>
            <a:r>
              <a:rPr lang="en-ZA" sz="3200" dirty="0" smtClean="0">
                <a:solidFill>
                  <a:srgbClr val="FF0000"/>
                </a:solidFill>
              </a:rPr>
              <a:t>(episode)</a:t>
            </a:r>
          </a:p>
          <a:p>
            <a:pPr marL="457200" indent="-457200">
              <a:buBlip>
                <a:blip r:embed="rId2"/>
              </a:buBlip>
            </a:pPr>
            <a:r>
              <a:rPr lang="en-ZA" sz="3200" dirty="0"/>
              <a:t>How Much Are We Worth</a:t>
            </a:r>
            <a:r>
              <a:rPr lang="en-ZA" sz="3200" dirty="0" smtClean="0"/>
              <a:t>? </a:t>
            </a:r>
            <a:r>
              <a:rPr lang="en-ZA" sz="3200" dirty="0" smtClean="0">
                <a:solidFill>
                  <a:srgbClr val="FF0000"/>
                </a:solidFill>
              </a:rPr>
              <a:t>(self-worth)</a:t>
            </a:r>
            <a:endParaRPr lang="en-ZA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940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/>
              <a:t>Current blog threads</a:t>
            </a:r>
            <a:endParaRPr lang="en-ZA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55098" y="3441609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/>
              <a:t>Current discussion threads</a:t>
            </a:r>
            <a:endParaRPr lang="en-ZA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905" y="4303454"/>
            <a:ext cx="7760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en-ZA" sz="3200" dirty="0" err="1" smtClean="0"/>
              <a:t>Olexar</a:t>
            </a:r>
            <a:r>
              <a:rPr lang="en-ZA" sz="3200" dirty="0" smtClean="0"/>
              <a:t> </a:t>
            </a:r>
            <a:r>
              <a:rPr lang="en-ZA" sz="3200" dirty="0" smtClean="0">
                <a:solidFill>
                  <a:srgbClr val="FF0000"/>
                </a:solidFill>
              </a:rPr>
              <a:t>(medication)</a:t>
            </a:r>
          </a:p>
          <a:p>
            <a:pPr marL="457200" indent="-457200">
              <a:buBlip>
                <a:blip r:embed="rId2"/>
              </a:buBlip>
            </a:pPr>
            <a:r>
              <a:rPr lang="en-ZA" sz="3200" dirty="0"/>
              <a:t>Electric Shock </a:t>
            </a:r>
            <a:r>
              <a:rPr lang="en-ZA" sz="3200" dirty="0" smtClean="0"/>
              <a:t>Therapy</a:t>
            </a:r>
          </a:p>
          <a:p>
            <a:pPr marL="457200" indent="-457200">
              <a:buBlip>
                <a:blip r:embed="rId2"/>
              </a:buBlip>
            </a:pPr>
            <a:r>
              <a:rPr lang="en-ZA" sz="3200" dirty="0"/>
              <a:t>Bipolar and </a:t>
            </a:r>
            <a:r>
              <a:rPr lang="en-ZA" sz="3200" dirty="0" smtClean="0"/>
              <a:t>pregnancy </a:t>
            </a:r>
            <a:r>
              <a:rPr lang="en-ZA" sz="3200" dirty="0" smtClean="0">
                <a:solidFill>
                  <a:srgbClr val="FF0000"/>
                </a:solidFill>
              </a:rPr>
              <a:t>(technical)</a:t>
            </a:r>
          </a:p>
          <a:p>
            <a:pPr marL="457200" indent="-457200">
              <a:buBlip>
                <a:blip r:embed="rId2"/>
              </a:buBlip>
            </a:pPr>
            <a:r>
              <a:rPr lang="en-ZA" sz="3200" dirty="0"/>
              <a:t>newly </a:t>
            </a:r>
            <a:r>
              <a:rPr lang="en-ZA" sz="3200" dirty="0" smtClean="0"/>
              <a:t>diagnosed </a:t>
            </a:r>
            <a:r>
              <a:rPr lang="en-ZA" sz="3200" dirty="0" smtClean="0">
                <a:solidFill>
                  <a:srgbClr val="FF0000"/>
                </a:solidFill>
              </a:rPr>
              <a:t>(information)</a:t>
            </a:r>
          </a:p>
          <a:p>
            <a:pPr marL="457200" indent="-457200">
              <a:buBlip>
                <a:blip r:embed="rId2"/>
              </a:buBlip>
            </a:pPr>
            <a:r>
              <a:rPr lang="en-ZA" sz="3200" dirty="0"/>
              <a:t>Alone, Scared and </a:t>
            </a:r>
            <a:r>
              <a:rPr lang="en-ZA" sz="3200" dirty="0" smtClean="0"/>
              <a:t>Helpless 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0471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31064441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71600" y="17738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000" b="1" dirty="0" smtClean="0"/>
              <a:t>User contribution to content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0622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30441142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-3867"/>
            <a:ext cx="7750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Methods of information seeking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91269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18356603"/>
              </p:ext>
            </p:extLst>
          </p:nvPr>
        </p:nvGraphicFramePr>
        <p:xfrm>
          <a:off x="0" y="1268760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55254" y="0"/>
            <a:ext cx="72171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/>
              <a:t>Content sharing preferences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29584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53620589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80250" y="10882"/>
            <a:ext cx="7192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/>
              <a:t>Members' rating of </a:t>
            </a:r>
            <a:r>
              <a:rPr lang="en-GB" sz="4000" b="1" dirty="0" err="1"/>
              <a:t>bipolarsa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7986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-3939"/>
            <a:ext cx="5832648" cy="678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68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/>
              <a:t>Reasons for staying for the last presentation</a:t>
            </a:r>
            <a:endParaRPr lang="en-ZA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40577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Blip>
                <a:blip r:embed="rId2"/>
              </a:buBlip>
            </a:pPr>
            <a:r>
              <a:rPr lang="en-ZA" sz="3200" dirty="0" smtClean="0"/>
              <a:t>I’m really interested in the topic.</a:t>
            </a:r>
            <a:br>
              <a:rPr lang="en-ZA" sz="3200" dirty="0" smtClean="0"/>
            </a:br>
            <a:endParaRPr lang="en-ZA" sz="3200" dirty="0" smtClean="0"/>
          </a:p>
          <a:p>
            <a:pPr marL="571500" indent="-571500">
              <a:buBlip>
                <a:blip r:embed="rId2"/>
              </a:buBlip>
            </a:pPr>
            <a:r>
              <a:rPr lang="en-ZA" sz="3200" dirty="0" smtClean="0"/>
              <a:t>I’m too embarrassed/shy to leave.</a:t>
            </a:r>
            <a:br>
              <a:rPr lang="en-ZA" sz="3200" dirty="0" smtClean="0"/>
            </a:br>
            <a:endParaRPr lang="en-ZA" sz="3200" dirty="0" smtClean="0"/>
          </a:p>
          <a:p>
            <a:pPr marL="571500" indent="-571500">
              <a:buBlip>
                <a:blip r:embed="rId2"/>
              </a:buBlip>
            </a:pPr>
            <a:r>
              <a:rPr lang="en-ZA" sz="3200" dirty="0" smtClean="0"/>
              <a:t>My boss is here, so I have to be.</a:t>
            </a:r>
            <a:br>
              <a:rPr lang="en-ZA" sz="3200" dirty="0" smtClean="0"/>
            </a:br>
            <a:endParaRPr lang="en-ZA" sz="3200" dirty="0" smtClean="0"/>
          </a:p>
          <a:p>
            <a:pPr marL="571500" indent="-571500">
              <a:buBlip>
                <a:blip r:embed="rId2"/>
              </a:buBlip>
            </a:pPr>
            <a:r>
              <a:rPr lang="en-ZA" sz="3200" dirty="0" smtClean="0"/>
              <a:t>I might win a prize.</a:t>
            </a:r>
            <a:br>
              <a:rPr lang="en-ZA" sz="3200" dirty="0" smtClean="0"/>
            </a:br>
            <a:endParaRPr lang="en-ZA" sz="3200" dirty="0" smtClean="0"/>
          </a:p>
          <a:p>
            <a:pPr marL="571500" indent="-571500">
              <a:buBlip>
                <a:blip r:embed="rId2"/>
              </a:buBlip>
            </a:pPr>
            <a:r>
              <a:rPr lang="en-ZA" sz="3200" dirty="0" smtClean="0"/>
              <a:t>I couldn’t get an earlier flight.</a:t>
            </a:r>
            <a:br>
              <a:rPr lang="en-ZA" sz="3200" dirty="0" smtClean="0"/>
            </a:br>
            <a:endParaRPr lang="en-ZA" sz="3200" dirty="0" smtClean="0"/>
          </a:p>
          <a:p>
            <a:pPr marL="571500" indent="-571500">
              <a:buBlip>
                <a:blip r:embed="rId2"/>
              </a:buBlip>
            </a:pPr>
            <a:r>
              <a:rPr lang="en-ZA" sz="3200" dirty="0" smtClean="0"/>
              <a:t>Jay asked me to be part of his discussion group.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9092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 rot="-2143802">
            <a:off x="5399088" y="1125538"/>
            <a:ext cx="3744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3300"/>
                </a:solidFill>
                <a:latin typeface="Comic Sans MS" pitchFamily="66" charset="0"/>
              </a:rPr>
              <a:t>Ngi mahlanya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 rot="1590544">
            <a:off x="0" y="3933825"/>
            <a:ext cx="2938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3399FF"/>
                </a:solidFill>
                <a:latin typeface="Comic Sans MS" pitchFamily="66" charset="0"/>
              </a:rPr>
              <a:t>Je suis fou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 rot="812648">
            <a:off x="3563938" y="4941888"/>
            <a:ext cx="2425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FF00"/>
                </a:solidFill>
                <a:latin typeface="Comic Sans MS" pitchFamily="66" charset="0"/>
              </a:rPr>
              <a:t>Ek is mal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 rot="522638">
            <a:off x="4787900" y="620713"/>
            <a:ext cx="3592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3399FF"/>
                </a:solidFill>
                <a:latin typeface="Comic Sans MS" pitchFamily="66" charset="0"/>
              </a:rPr>
              <a:t>Eu sou maluco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 rot="-878600">
            <a:off x="323850" y="5445125"/>
            <a:ext cx="51546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3300"/>
                </a:solidFill>
                <a:latin typeface="Comic Sans MS" pitchFamily="66" charset="0"/>
              </a:rPr>
              <a:t>Ndinorwara pfungwa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572000" y="2205038"/>
            <a:ext cx="3451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3399FF"/>
                </a:solidFill>
                <a:latin typeface="Comic Sans MS" pitchFamily="66" charset="0"/>
              </a:rPr>
              <a:t>Ke ya tsenwa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 rot="2181084">
            <a:off x="4427538" y="4724400"/>
            <a:ext cx="4125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9900"/>
                </a:solidFill>
                <a:latin typeface="Comic Sans MS" pitchFamily="66" charset="0"/>
              </a:rPr>
              <a:t>Jeg er vanvittig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 rot="-679292">
            <a:off x="250825" y="4292600"/>
            <a:ext cx="3832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9900"/>
                </a:solidFill>
                <a:latin typeface="Comic Sans MS" pitchFamily="66" charset="0"/>
              </a:rPr>
              <a:t>sono pazzesco 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 rot="-1425635">
            <a:off x="6578600" y="3941763"/>
            <a:ext cx="2878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3399FF"/>
                </a:solidFill>
                <a:latin typeface="Comic Sans MS" pitchFamily="66" charset="0"/>
              </a:rPr>
              <a:t>estoy loco 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 rot="-582931">
            <a:off x="250825" y="765175"/>
            <a:ext cx="43132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 dirty="0" err="1">
                <a:solidFill>
                  <a:srgbClr val="3399FF"/>
                </a:solidFill>
                <a:latin typeface="Comic Sans MS" pitchFamily="66" charset="0"/>
              </a:rPr>
              <a:t>ich</a:t>
            </a:r>
            <a:r>
              <a:rPr lang="en-US" sz="4000" b="1" dirty="0">
                <a:solidFill>
                  <a:srgbClr val="3399FF"/>
                </a:solidFill>
                <a:latin typeface="Comic Sans MS" pitchFamily="66" charset="0"/>
              </a:rPr>
              <a:t> bin </a:t>
            </a:r>
            <a:r>
              <a:rPr lang="en-US" sz="4000" b="1" dirty="0" err="1">
                <a:solidFill>
                  <a:srgbClr val="3399FF"/>
                </a:solidFill>
                <a:latin typeface="Comic Sans MS" pitchFamily="66" charset="0"/>
              </a:rPr>
              <a:t>verrückt</a:t>
            </a:r>
            <a:r>
              <a:rPr lang="en-US" sz="4000" b="1" dirty="0">
                <a:solidFill>
                  <a:srgbClr val="3399FF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 rot="-2441794">
            <a:off x="5795963" y="5084763"/>
            <a:ext cx="3694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FF00"/>
                </a:solidFill>
                <a:latin typeface="Comic Sans MS" pitchFamily="66" charset="0"/>
              </a:rPr>
              <a:t>είμαι τρελλός 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 rot="-2120205">
            <a:off x="3348038" y="981075"/>
            <a:ext cx="3792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9900"/>
                </a:solidFill>
                <a:latin typeface="Comic Sans MS" pitchFamily="66" charset="0"/>
              </a:rPr>
              <a:t>είμαι τρελλός 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 rot="1372747">
            <a:off x="250825" y="836613"/>
            <a:ext cx="3201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FF00"/>
                </a:solidFill>
                <a:latin typeface="Comic Sans MS" pitchFamily="66" charset="0"/>
              </a:rPr>
              <a:t>Me kon y ño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 rot="-1453645">
            <a:off x="663575" y="1820863"/>
            <a:ext cx="2525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9933FF"/>
                </a:solidFill>
                <a:latin typeface="Comic Sans MS" pitchFamily="66" charset="0"/>
              </a:rPr>
              <a:t>Olen hullu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 rot="478454">
            <a:off x="1619250" y="5734050"/>
            <a:ext cx="2525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9933FF"/>
                </a:solidFill>
                <a:latin typeface="Comic Sans MS" pitchFamily="66" charset="0"/>
              </a:rPr>
              <a:t>Olen hullu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 rot="-361364">
            <a:off x="781050" y="2700338"/>
            <a:ext cx="3992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000" b="1">
                <a:solidFill>
                  <a:srgbClr val="C00000"/>
                </a:solidFill>
              </a:rPr>
              <a:t>Mimi ni mambo</a:t>
            </a:r>
            <a:endParaRPr lang="en-US" sz="4000" b="1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47813" y="188913"/>
            <a:ext cx="1606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AE">
                <a:solidFill>
                  <a:srgbClr val="FFC000"/>
                </a:solidFill>
              </a:rPr>
              <a:t>أنا مجنون</a:t>
            </a:r>
            <a:endParaRPr lang="en-US" b="1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116013" y="2565400"/>
            <a:ext cx="71278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en-US" sz="9600" b="1" dirty="0">
                <a:latin typeface="Comic Sans MS" pitchFamily="66" charset="0"/>
              </a:rPr>
              <a:t>I am crazy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2552" y="1256"/>
            <a:ext cx="7251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/>
              <a:t>Context of research</a:t>
            </a:r>
            <a:endParaRPr lang="en-ZA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-2124" y="671691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ZA" sz="3600" dirty="0" smtClean="0"/>
              <a:t>Face-to-face support group (x2) leader for 16 years.</a:t>
            </a:r>
            <a:br>
              <a:rPr lang="en-ZA" sz="3600" dirty="0" smtClean="0"/>
            </a:br>
            <a:endParaRPr lang="en-ZA" sz="3600" dirty="0" smtClean="0"/>
          </a:p>
          <a:p>
            <a:pPr marL="571500" indent="-571500">
              <a:buBlip>
                <a:blip r:embed="rId3"/>
              </a:buBlip>
            </a:pPr>
            <a:r>
              <a:rPr lang="en-ZA" sz="3600" dirty="0"/>
              <a:t>Email / telephone supporter  12+ years.</a:t>
            </a:r>
            <a:br>
              <a:rPr lang="en-ZA" sz="3600" dirty="0"/>
            </a:br>
            <a:endParaRPr lang="en-ZA" sz="3600" dirty="0"/>
          </a:p>
          <a:p>
            <a:pPr marL="571500" indent="-571500">
              <a:buBlip>
                <a:blip r:embed="rId3"/>
              </a:buBlip>
            </a:pPr>
            <a:r>
              <a:rPr lang="en-ZA" sz="3600" dirty="0" smtClean="0"/>
              <a:t>Online support group leader for 5+years</a:t>
            </a:r>
            <a:br>
              <a:rPr lang="en-ZA" sz="3600" dirty="0" smtClean="0"/>
            </a:br>
            <a:endParaRPr lang="en-ZA" sz="3600" dirty="0" smtClean="0"/>
          </a:p>
          <a:p>
            <a:pPr marL="571500" indent="-571500">
              <a:buBlip>
                <a:blip r:embed="rId3"/>
              </a:buBlip>
            </a:pPr>
            <a:r>
              <a:rPr lang="en-ZA" sz="3600" dirty="0" smtClean="0"/>
              <a:t>Spokesman for </a:t>
            </a:r>
            <a:r>
              <a:rPr lang="en-ZA" sz="3600" dirty="0" err="1" smtClean="0"/>
              <a:t>bipolars</a:t>
            </a:r>
            <a:r>
              <a:rPr lang="en-ZA" sz="3600" dirty="0" smtClean="0"/>
              <a:t> (radio, TV, press).</a:t>
            </a:r>
            <a:br>
              <a:rPr lang="en-ZA" sz="3600" dirty="0" smtClean="0"/>
            </a:br>
            <a:endParaRPr lang="en-ZA" sz="3600" dirty="0" smtClean="0"/>
          </a:p>
          <a:p>
            <a:pPr marL="571500" indent="-571500">
              <a:buBlip>
                <a:blip r:embed="rId3"/>
              </a:buBlip>
            </a:pPr>
            <a:r>
              <a:rPr lang="en-ZA" sz="3600" dirty="0" smtClean="0"/>
              <a:t>Deputy chairman of </a:t>
            </a:r>
            <a:r>
              <a:rPr lang="en-ZA" sz="3600" dirty="0" err="1" smtClean="0"/>
              <a:t>Lentegeur</a:t>
            </a:r>
            <a:r>
              <a:rPr lang="en-ZA" sz="3600" dirty="0" smtClean="0"/>
              <a:t> Psychiatric Hospital Facilities Board.</a:t>
            </a:r>
          </a:p>
        </p:txBody>
      </p:sp>
    </p:spTree>
    <p:extLst>
      <p:ext uri="{BB962C8B-B14F-4D97-AF65-F5344CB8AC3E}">
        <p14:creationId xmlns:p14="http://schemas.microsoft.com/office/powerpoint/2010/main" val="31752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8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9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1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20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3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4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60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7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90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15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55" grpId="0"/>
      <p:bldP spid="27656" grpId="0"/>
      <p:bldP spid="27658" grpId="0"/>
      <p:bldP spid="27659" grpId="0" build="allAtOnce"/>
      <p:bldP spid="27663" grpId="0"/>
      <p:bldP spid="27664" grpId="0"/>
      <p:bldP spid="27665" grpId="0"/>
      <p:bldP spid="27657" grpId="0"/>
      <p:bldP spid="27667" grpId="0"/>
      <p:bldP spid="27668" grpId="0"/>
      <p:bldP spid="20" grpId="0"/>
      <p:bldP spid="22" grpId="0"/>
      <p:bldP spid="27660" grpId="0"/>
      <p:bldP spid="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polarsa - The (Mainly) South African Bipolar Disorder Online Support Group - Google Chr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ZA" sz="4000" b="1" dirty="0" smtClean="0"/>
              <a:t>Site characteristics</a:t>
            </a:r>
          </a:p>
          <a:p>
            <a:pPr marL="0" indent="0" algn="ctr">
              <a:buNone/>
            </a:pPr>
            <a:endParaRPr lang="en-ZA" sz="2800" b="1" dirty="0" smtClean="0"/>
          </a:p>
          <a:p>
            <a:pPr lvl="1">
              <a:buBlip>
                <a:blip r:embed="rId2"/>
              </a:buBlip>
            </a:pPr>
            <a:r>
              <a:rPr lang="en-ZA" sz="3200" b="1" dirty="0" smtClean="0"/>
              <a:t>Built on the “</a:t>
            </a:r>
            <a:r>
              <a:rPr lang="en-ZA" sz="3200" b="1" dirty="0" err="1" smtClean="0"/>
              <a:t>Ning</a:t>
            </a:r>
            <a:r>
              <a:rPr lang="en-ZA" sz="3200" b="1" dirty="0" smtClean="0"/>
              <a:t>” platform</a:t>
            </a:r>
          </a:p>
          <a:p>
            <a:pPr lvl="1">
              <a:buBlip>
                <a:blip r:embed="rId2"/>
              </a:buBlip>
            </a:pPr>
            <a:r>
              <a:rPr lang="en-ZA" sz="3200" b="1" dirty="0" smtClean="0"/>
              <a:t>Running since April 2008</a:t>
            </a:r>
          </a:p>
          <a:p>
            <a:pPr lvl="1">
              <a:buBlip>
                <a:blip r:embed="rId2"/>
              </a:buBlip>
            </a:pPr>
            <a:r>
              <a:rPr lang="en-ZA" sz="3200" b="1" dirty="0" smtClean="0"/>
              <a:t>Almost 2000 subscribed members (June 2013)</a:t>
            </a:r>
          </a:p>
          <a:p>
            <a:pPr lvl="1">
              <a:buBlip>
                <a:blip r:embed="rId2"/>
              </a:buBlip>
            </a:pPr>
            <a:r>
              <a:rPr lang="en-ZA" sz="3200" b="1" dirty="0" smtClean="0"/>
              <a:t>Almost 2000 blogs</a:t>
            </a:r>
          </a:p>
          <a:p>
            <a:pPr lvl="1">
              <a:buBlip>
                <a:blip r:embed="rId2"/>
              </a:buBlip>
            </a:pPr>
            <a:r>
              <a:rPr lang="en-ZA" sz="3200" b="1" dirty="0" smtClean="0"/>
              <a:t>More than 1200 discussions (with multiple replies)</a:t>
            </a:r>
          </a:p>
          <a:p>
            <a:pPr lvl="1">
              <a:buBlip>
                <a:blip r:embed="rId2"/>
              </a:buBlip>
            </a:pPr>
            <a:r>
              <a:rPr lang="en-ZA" sz="3200" b="1" dirty="0" smtClean="0"/>
              <a:t>Un-moderated / self-moderated</a:t>
            </a:r>
          </a:p>
          <a:p>
            <a:pPr lvl="1"/>
            <a:endParaRPr lang="en-ZA" sz="2400" b="1" dirty="0" smtClean="0"/>
          </a:p>
          <a:p>
            <a:pPr lvl="1"/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11400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32486"/>
            <a:ext cx="7200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/>
              <a:t>Nielson’s 1-9-90 “law”</a:t>
            </a:r>
            <a:endParaRPr lang="en-ZA" sz="4000" b="1" dirty="0"/>
          </a:p>
        </p:txBody>
      </p:sp>
      <p:pic>
        <p:nvPicPr>
          <p:cNvPr id="3074" name="Picture 2" descr="the 90-9-1 rule for participation in an onli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28" y="2708920"/>
            <a:ext cx="4352533" cy="362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74" y="2708920"/>
            <a:ext cx="4211367" cy="3739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2528" y="1272590"/>
            <a:ext cx="8605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err="1"/>
              <a:t>Jakob</a:t>
            </a:r>
            <a:r>
              <a:rPr lang="en-ZA" sz="2400" dirty="0"/>
              <a:t> Nielsen’s </a:t>
            </a:r>
            <a:r>
              <a:rPr lang="en-ZA" sz="2400" dirty="0" err="1"/>
              <a:t>Alertbox</a:t>
            </a:r>
            <a:r>
              <a:rPr lang="en-ZA" sz="2400" dirty="0"/>
              <a:t>: October 9, 2006</a:t>
            </a:r>
          </a:p>
          <a:p>
            <a:r>
              <a:rPr lang="en-ZA" sz="2400" b="1" dirty="0"/>
              <a:t>Participation Inequality: Encouraging More Users to </a:t>
            </a:r>
            <a:r>
              <a:rPr lang="en-ZA" sz="2400" b="1" dirty="0" smtClean="0"/>
              <a:t>Contribute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5781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29462874"/>
              </p:ext>
            </p:extLst>
          </p:nvPr>
        </p:nvGraphicFramePr>
        <p:xfrm>
          <a:off x="0" y="1268760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962100" y="17738"/>
            <a:ext cx="7210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/>
              <a:t>Website member demographics</a:t>
            </a:r>
            <a:endParaRPr lang="en-ZA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779912" y="5886996"/>
            <a:ext cx="2028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/>
              <a:t>Non-response bias?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36828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72955040"/>
              </p:ext>
            </p:extLst>
          </p:nvPr>
        </p:nvGraphicFramePr>
        <p:xfrm>
          <a:off x="251520" y="1196752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71600" y="2990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000" b="1" dirty="0" smtClean="0"/>
              <a:t>Visit statistics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21155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12583813"/>
              </p:ext>
            </p:extLst>
          </p:nvPr>
        </p:nvGraphicFramePr>
        <p:xfrm>
          <a:off x="125760" y="1256566"/>
          <a:ext cx="8892480" cy="5601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71600" y="17738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000" b="1" dirty="0" smtClean="0"/>
              <a:t>Content viewed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17415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266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Custom Design</vt:lpstr>
      <vt:lpstr>An analysis of user engagement in an online mental health support group  Jay Barnes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CPUT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Barnes</dc:creator>
  <cp:lastModifiedBy>Jay Barnes</cp:lastModifiedBy>
  <cp:revision>28</cp:revision>
  <dcterms:created xsi:type="dcterms:W3CDTF">2013-06-26T09:30:42Z</dcterms:created>
  <dcterms:modified xsi:type="dcterms:W3CDTF">2013-06-30T14:15:48Z</dcterms:modified>
</cp:coreProperties>
</file>