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8" r:id="rId4"/>
    <p:sldId id="275" r:id="rId5"/>
    <p:sldId id="261" r:id="rId6"/>
    <p:sldId id="264" r:id="rId7"/>
    <p:sldId id="276" r:id="rId8"/>
    <p:sldId id="260" r:id="rId9"/>
    <p:sldId id="270" r:id="rId10"/>
    <p:sldId id="269" r:id="rId11"/>
    <p:sldId id="268" r:id="rId12"/>
    <p:sldId id="272" r:id="rId13"/>
    <p:sldId id="271" r:id="rId14"/>
    <p:sldId id="273" r:id="rId15"/>
    <p:sldId id="274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FC93B-DD1E-4E60-B1D1-338634A5EAB8}" type="datetimeFigureOut">
              <a:rPr lang="en-US" smtClean="0"/>
              <a:pPr/>
              <a:t>7/4/2013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485AA-AF58-43FD-9661-B9A55ACF74EF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6064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98A12C-6D6D-476A-B740-68F73E1964BC}" type="slidenum">
              <a:rPr lang="en-ZA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98A12C-6D6D-476A-B740-68F73E1964BC}" type="slidenum">
              <a:rPr lang="en-ZA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BDE1-8E43-48AC-8C95-9F41225E15B2}" type="datetimeFigureOut">
              <a:rPr lang="en-US" smtClean="0"/>
              <a:pPr/>
              <a:t>7/4/2013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4C98-6330-426F-B901-B06901CB0AB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BDE1-8E43-48AC-8C95-9F41225E15B2}" type="datetimeFigureOut">
              <a:rPr lang="en-US" smtClean="0"/>
              <a:pPr/>
              <a:t>7/4/2013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4C98-6330-426F-B901-B06901CB0AB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BDE1-8E43-48AC-8C95-9F41225E15B2}" type="datetimeFigureOut">
              <a:rPr lang="en-US" smtClean="0"/>
              <a:pPr/>
              <a:t>7/4/2013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4C98-6330-426F-B901-B06901CB0AB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CF35E-4533-46AF-9429-F4A62FA096D8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7/4/2013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9D058-D2F9-4FFB-98CA-F1113FDCF3EB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C3DA8-DE72-44D4-B588-560388C3C84D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7/4/2013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23FD2-2AA8-4A3A-95F7-8921A421A69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1CED-443C-4CAC-AE51-31DFB15F7FC4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7/4/2013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F9077-8641-4A0A-944E-786BBE6E8713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A7BC-F669-4BB8-8ABD-29E9ECF59955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7/4/2013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1525-00C1-4583-8234-52730EF884B4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BEB1E-B9FF-4A02-860D-27BE688AF3FC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D832F-8CA1-48C0-99E5-DE3499A9E7CB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7/4/2013</a:t>
            </a:fld>
            <a:endParaRPr lang="en-US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6084-86F7-410F-A357-8ADDE4336DCD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7/4/2013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BA57-3825-4A42-87FE-1ACC2A2C742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82D9C-511C-4BFE-BE75-AB407F034089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7/4/2013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A3748-F092-45B5-9633-55EF06114569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0B7FF-1A05-4441-A94F-23668E2926F3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7/4/2013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2E692-E9F3-41EF-8836-F7F5C682152F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BDE1-8E43-48AC-8C95-9F41225E15B2}" type="datetimeFigureOut">
              <a:rPr lang="en-US" smtClean="0"/>
              <a:pPr/>
              <a:t>7/4/2013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4C98-6330-426F-B901-B06901CB0AB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C403E-6BB9-4F47-A147-D889C21B7649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7/4/2013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0B9AD-9174-4CD6-852B-24F433C155C0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0C913-89F2-49FE-9E9B-F6D636BB7101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7/4/2013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C6F1-C557-424A-AA70-B6872F2147A8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AF818-DD34-4569-A857-AA1B075F1DCC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7/4/2013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BD9D4-F711-4B26-909A-8C7ABC2B1209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BDE1-8E43-48AC-8C95-9F41225E15B2}" type="datetimeFigureOut">
              <a:rPr lang="en-US" smtClean="0"/>
              <a:pPr/>
              <a:t>7/4/2013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4C98-6330-426F-B901-B06901CB0AB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BDE1-8E43-48AC-8C95-9F41225E15B2}" type="datetimeFigureOut">
              <a:rPr lang="en-US" smtClean="0"/>
              <a:pPr/>
              <a:t>7/4/2013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4C98-6330-426F-B901-B06901CB0AB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BDE1-8E43-48AC-8C95-9F41225E15B2}" type="datetimeFigureOut">
              <a:rPr lang="en-US" smtClean="0"/>
              <a:pPr/>
              <a:t>7/4/2013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4C98-6330-426F-B901-B06901CB0AB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BDE1-8E43-48AC-8C95-9F41225E15B2}" type="datetimeFigureOut">
              <a:rPr lang="en-US" smtClean="0"/>
              <a:pPr/>
              <a:t>7/4/2013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4C98-6330-426F-B901-B06901CB0AB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BDE1-8E43-48AC-8C95-9F41225E15B2}" type="datetimeFigureOut">
              <a:rPr lang="en-US" smtClean="0"/>
              <a:pPr/>
              <a:t>7/4/2013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4C98-6330-426F-B901-B06901CB0AB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BDE1-8E43-48AC-8C95-9F41225E15B2}" type="datetimeFigureOut">
              <a:rPr lang="en-US" smtClean="0"/>
              <a:pPr/>
              <a:t>7/4/2013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4C98-6330-426F-B901-B06901CB0AB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BDE1-8E43-48AC-8C95-9F41225E15B2}" type="datetimeFigureOut">
              <a:rPr lang="en-US" smtClean="0"/>
              <a:pPr/>
              <a:t>7/4/2013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4C98-6330-426F-B901-B06901CB0AB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2BDE1-8E43-48AC-8C95-9F41225E15B2}" type="datetimeFigureOut">
              <a:rPr lang="en-US" smtClean="0"/>
              <a:pPr/>
              <a:t>7/4/2013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E4C98-6330-426F-B901-B06901CB0AB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0377DF8-B65D-409A-8456-62D489E6750C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7/4/2013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549449E-4489-49BC-9C7D-3BF070FC8A9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031" y="3684591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ZA" dirty="0" smtClean="0"/>
              <a:t>Clive Daniell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Independent PACS / RIS Consultant </a:t>
            </a:r>
            <a:endParaRPr lang="en-US" sz="20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Co founder of MiiTA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Credit: Dr Otto Schulze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Radiologist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Co founder of MiiTA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28434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4400" spc="-150" dirty="0" smtClean="0"/>
              <a:t>IHE</a:t>
            </a:r>
            <a:br>
              <a:rPr lang="en-ZA" sz="4400" spc="-150" dirty="0" smtClean="0"/>
            </a:br>
            <a:r>
              <a:rPr lang="en-ZA" sz="4400" spc="-150" dirty="0" smtClean="0"/>
              <a:t>(Integrating the Health Enterprise)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sz="2400" i="1" spc="300" dirty="0" smtClean="0"/>
              <a:t>Bringing Imaging Informatics and Health Informatics together</a:t>
            </a:r>
            <a:endParaRPr lang="en-ZA" sz="2400" i="1" spc="3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0836"/>
            <a:ext cx="3578274" cy="76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265" y="1"/>
            <a:ext cx="7120035" cy="686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7934" y="1493811"/>
            <a:ext cx="7455262" cy="1663097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760499" y="6094449"/>
            <a:ext cx="1898676" cy="18256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687473" y="5473728"/>
            <a:ext cx="1898676" cy="18256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1687473" y="5656293"/>
            <a:ext cx="1898676" cy="18256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5886468" y="5035572"/>
            <a:ext cx="1679598" cy="18256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4170357" y="5035572"/>
            <a:ext cx="1277955" cy="32861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400" dirty="0" smtClean="0"/>
              <a:t>IHE Technical Frameworks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804" y="0"/>
            <a:ext cx="66836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908" y="4504"/>
            <a:ext cx="6097671" cy="685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4908" y="-18952"/>
            <a:ext cx="5769054" cy="68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1882" y="0"/>
            <a:ext cx="59550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079" y="0"/>
            <a:ext cx="57999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935" y="0"/>
            <a:ext cx="5769054" cy="686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30" y="0"/>
            <a:ext cx="64482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4447" y="0"/>
            <a:ext cx="5732541" cy="685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400" dirty="0" smtClean="0"/>
              <a:t>IHE Integration Statements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176" y="0"/>
            <a:ext cx="7053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473" y="0"/>
            <a:ext cx="5842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You have to understand what you want</a:t>
            </a:r>
            <a:r>
              <a:rPr lang="en-ZA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Lack </a:t>
            </a:r>
            <a:r>
              <a:rPr lang="en-US" smtClean="0"/>
              <a:t>of </a:t>
            </a:r>
            <a:r>
              <a:rPr lang="en-US" smtClean="0"/>
              <a:t>knowledge </a:t>
            </a:r>
            <a:r>
              <a:rPr lang="en-US" dirty="0" smtClean="0"/>
              <a:t>of how IHE should be used.</a:t>
            </a:r>
          </a:p>
          <a:p>
            <a:endParaRPr lang="en-US" dirty="0"/>
          </a:p>
          <a:p>
            <a:r>
              <a:rPr lang="en-US" dirty="0"/>
              <a:t>It has to be defined as a requirement upfront.</a:t>
            </a:r>
            <a:endParaRPr lang="en-ZA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Lack of understanding of the standards.</a:t>
            </a:r>
          </a:p>
          <a:p>
            <a:endParaRPr lang="en-US" dirty="0"/>
          </a:p>
          <a:p>
            <a:r>
              <a:rPr lang="en-US" dirty="0" smtClean="0"/>
              <a:t>Lack of ownership of the solutions.</a:t>
            </a:r>
          </a:p>
          <a:p>
            <a:endParaRPr lang="en-US" dirty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03255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400" i="1" dirty="0"/>
              <a:t>Challenges </a:t>
            </a:r>
            <a:r>
              <a:rPr lang="en-ZA" sz="4400" i="1" dirty="0" smtClean="0"/>
              <a:t>using </a:t>
            </a:r>
            <a:r>
              <a:rPr lang="en-ZA" sz="4400" i="1" dirty="0"/>
              <a:t>IHE in the  South African Environment.</a:t>
            </a:r>
          </a:p>
        </p:txBody>
      </p:sp>
    </p:spTree>
    <p:extLst>
      <p:ext uri="{BB962C8B-B14F-4D97-AF65-F5344CB8AC3E}">
        <p14:creationId xmlns:p14="http://schemas.microsoft.com/office/powerpoint/2010/main" val="316739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031" y="3684591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ZA" dirty="0" smtClean="0"/>
              <a:t>Clive Daniell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Independent PACS / RIS Consultant </a:t>
            </a:r>
            <a:endParaRPr lang="en-US" sz="20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Co founder of MiiTA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smtClean="0"/>
              <a:t>Thank You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28434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4400" spc="-150" dirty="0" smtClean="0"/>
              <a:t>IHE</a:t>
            </a:r>
            <a:br>
              <a:rPr lang="en-ZA" sz="4400" spc="-150" dirty="0" smtClean="0"/>
            </a:br>
            <a:r>
              <a:rPr lang="en-ZA" sz="4400" spc="-150" dirty="0" smtClean="0"/>
              <a:t>(Integrating the Health Enterprise)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sz="2400" i="1" spc="300" dirty="0" smtClean="0"/>
              <a:t>Bringing Imaging Informatics and Health Informatics together</a:t>
            </a:r>
            <a:endParaRPr lang="en-ZA" sz="2400" i="1" spc="3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0836"/>
            <a:ext cx="3578274" cy="76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0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2544" y="1566837"/>
            <a:ext cx="8229600" cy="4819716"/>
          </a:xfrm>
        </p:spPr>
        <p:txBody>
          <a:bodyPr/>
          <a:lstStyle/>
          <a:p>
            <a:endParaRPr lang="en-ZA" sz="2400" i="1" dirty="0" smtClean="0"/>
          </a:p>
          <a:p>
            <a:r>
              <a:rPr lang="en-ZA" sz="2400" i="1" dirty="0" smtClean="0"/>
              <a:t>What is IHE?</a:t>
            </a:r>
          </a:p>
          <a:p>
            <a:endParaRPr lang="en-ZA" sz="2400" i="1" dirty="0"/>
          </a:p>
          <a:p>
            <a:r>
              <a:rPr lang="en-ZA" sz="2400" i="1" dirty="0" smtClean="0"/>
              <a:t>What </a:t>
            </a:r>
            <a:r>
              <a:rPr lang="en-ZA" sz="2400" i="1" dirty="0" smtClean="0"/>
              <a:t>it achieves or tries to achieve?</a:t>
            </a:r>
            <a:endParaRPr lang="en-ZA" sz="2400" i="1" dirty="0" smtClean="0"/>
          </a:p>
          <a:p>
            <a:endParaRPr lang="en-ZA" sz="2400" i="1" dirty="0"/>
          </a:p>
          <a:p>
            <a:r>
              <a:rPr lang="en-ZA" sz="2400" i="1" dirty="0" smtClean="0"/>
              <a:t>Challenges using IHE in South African </a:t>
            </a:r>
            <a:r>
              <a:rPr lang="en-ZA" sz="2400" i="1" dirty="0" smtClean="0"/>
              <a:t>environment.</a:t>
            </a:r>
            <a:endParaRPr lang="en-ZA" sz="2400" i="1" dirty="0" smtClean="0"/>
          </a:p>
          <a:p>
            <a:endParaRPr lang="en-ZA" sz="2400" i="1" dirty="0"/>
          </a:p>
          <a:p>
            <a:endParaRPr lang="en-ZA" sz="2400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6031" y="179343"/>
            <a:ext cx="8229600" cy="1219200"/>
          </a:xfrm>
        </p:spPr>
        <p:txBody>
          <a:bodyPr>
            <a:normAutofit/>
          </a:bodyPr>
          <a:lstStyle/>
          <a:p>
            <a:r>
              <a:rPr lang="en-ZA" sz="4400" b="1" dirty="0" smtClean="0"/>
              <a:t>IHE</a:t>
            </a:r>
            <a:br>
              <a:rPr lang="en-ZA" sz="4400" b="1" dirty="0" smtClean="0"/>
            </a:br>
            <a:r>
              <a:rPr lang="en-ZA" sz="2400" b="1" dirty="0" smtClean="0"/>
              <a:t>Integrating the Healthcare Enterprise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2544" y="1566837"/>
            <a:ext cx="8229600" cy="4819716"/>
          </a:xfrm>
        </p:spPr>
        <p:txBody>
          <a:bodyPr/>
          <a:lstStyle/>
          <a:p>
            <a:r>
              <a:rPr lang="en-ZA" sz="2400" dirty="0" smtClean="0"/>
              <a:t>This is a consortium of radiologists and information technology experts, formed in 1997.</a:t>
            </a:r>
          </a:p>
          <a:p>
            <a:r>
              <a:rPr lang="en-ZA" sz="2400" dirty="0" smtClean="0"/>
              <a:t>IHE aims to create a process through which interoperability can be implemented. </a:t>
            </a:r>
          </a:p>
          <a:p>
            <a:r>
              <a:rPr lang="en-ZA" sz="2400" dirty="0" smtClean="0"/>
              <a:t>It describes how to use standards such as DICOM and HL7 to accomplish certain workflow scenarios within a multi-vendor environment.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ZA" sz="1800" dirty="0" smtClean="0"/>
          </a:p>
          <a:p>
            <a:pPr>
              <a:buNone/>
            </a:pPr>
            <a:r>
              <a:rPr lang="en-ZA" sz="2400" i="1" dirty="0" smtClean="0"/>
              <a:t>If you can regard DICOM and HL7 as dictionaries for a specific language, then IHE is a textbook of commonly used phrases.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6031" y="179343"/>
            <a:ext cx="8229600" cy="1219200"/>
          </a:xfrm>
        </p:spPr>
        <p:txBody>
          <a:bodyPr>
            <a:normAutofit/>
          </a:bodyPr>
          <a:lstStyle/>
          <a:p>
            <a:r>
              <a:rPr lang="en-ZA" sz="4400" b="1" dirty="0" smtClean="0"/>
              <a:t>IHE</a:t>
            </a:r>
            <a:br>
              <a:rPr lang="en-ZA" sz="4400" b="1" dirty="0" smtClean="0"/>
            </a:br>
            <a:r>
              <a:rPr lang="en-ZA" sz="2400" b="1" dirty="0" smtClean="0"/>
              <a:t>Integrating the Healthcare Enterprise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6186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8221"/>
            <a:ext cx="8229600" cy="5330897"/>
          </a:xfrm>
        </p:spPr>
        <p:txBody>
          <a:bodyPr/>
          <a:lstStyle/>
          <a:p>
            <a:r>
              <a:rPr lang="en-ZA" sz="2000" dirty="0" smtClean="0"/>
              <a:t>IHE Integration Profiles</a:t>
            </a:r>
          </a:p>
          <a:p>
            <a:pPr lvl="1"/>
            <a:r>
              <a:rPr lang="en-ZA" sz="1800" dirty="0" smtClean="0"/>
              <a:t>Describe a clinical information need or </a:t>
            </a:r>
            <a:r>
              <a:rPr lang="en-ZA" sz="1800" b="1" dirty="0" smtClean="0">
                <a:solidFill>
                  <a:srgbClr val="002060"/>
                </a:solidFill>
              </a:rPr>
              <a:t>workflow scenario </a:t>
            </a:r>
            <a:r>
              <a:rPr lang="en-ZA" sz="1800" dirty="0" smtClean="0"/>
              <a:t>and documents  how to use established standards (e.g. HL7, DICOM, LOINC...) to accomplish it.</a:t>
            </a:r>
          </a:p>
          <a:p>
            <a:pPr lvl="1"/>
            <a:r>
              <a:rPr lang="en-ZA" sz="1800" dirty="0" smtClean="0"/>
              <a:t>Integration Profiles are an effective </a:t>
            </a:r>
            <a:r>
              <a:rPr lang="en-ZA" sz="1800" b="1" dirty="0" smtClean="0">
                <a:solidFill>
                  <a:srgbClr val="002060"/>
                </a:solidFill>
              </a:rPr>
              <a:t>shorthand for healthcare providers to specify integration requirements </a:t>
            </a:r>
            <a:r>
              <a:rPr lang="en-ZA" sz="1800" dirty="0" smtClean="0"/>
              <a:t>when purchasing systems.</a:t>
            </a:r>
          </a:p>
          <a:p>
            <a:r>
              <a:rPr lang="en-ZA" sz="2000" dirty="0" smtClean="0"/>
              <a:t>IHE Integration Statements</a:t>
            </a:r>
          </a:p>
          <a:p>
            <a:pPr lvl="1"/>
            <a:r>
              <a:rPr lang="en-ZA" sz="1800" dirty="0" smtClean="0"/>
              <a:t>Are simple documents prepared and published by a vendor </a:t>
            </a:r>
            <a:r>
              <a:rPr lang="en-ZA" sz="1800" b="1" dirty="0" smtClean="0">
                <a:solidFill>
                  <a:srgbClr val="002060"/>
                </a:solidFill>
              </a:rPr>
              <a:t>to list the IHE Profiles supported</a:t>
            </a:r>
            <a:r>
              <a:rPr lang="en-ZA" sz="1800" dirty="0" smtClean="0"/>
              <a:t> by a specific release of a specific product.</a:t>
            </a:r>
          </a:p>
          <a:p>
            <a:r>
              <a:rPr lang="en-ZA" sz="2000" dirty="0" smtClean="0"/>
              <a:t>IHE Technical Frameworks</a:t>
            </a:r>
          </a:p>
          <a:p>
            <a:pPr lvl="1"/>
            <a:r>
              <a:rPr lang="en-ZA" sz="1800" dirty="0" smtClean="0"/>
              <a:t>Are the </a:t>
            </a:r>
            <a:r>
              <a:rPr lang="en-ZA" sz="1800" b="1" dirty="0" smtClean="0">
                <a:solidFill>
                  <a:srgbClr val="002060"/>
                </a:solidFill>
              </a:rPr>
              <a:t>detailed documents which specify the Integration Profiles </a:t>
            </a:r>
            <a:r>
              <a:rPr lang="en-ZA" sz="1800" dirty="0" smtClean="0"/>
              <a:t>and the associated actors (systems) and transactions.</a:t>
            </a:r>
          </a:p>
          <a:p>
            <a:r>
              <a:rPr lang="en-ZA" sz="2000" dirty="0" smtClean="0"/>
              <a:t>IHE Connectathons</a:t>
            </a:r>
          </a:p>
          <a:p>
            <a:pPr lvl="1"/>
            <a:r>
              <a:rPr lang="en-ZA" sz="1800" dirty="0" smtClean="0"/>
              <a:t>Are annual events where equipment vendors bring products with IHE Profiles and </a:t>
            </a:r>
            <a:r>
              <a:rPr lang="en-ZA" sz="1800" b="1" dirty="0" smtClean="0">
                <a:solidFill>
                  <a:srgbClr val="002060"/>
                </a:solidFill>
              </a:rPr>
              <a:t>test</a:t>
            </a:r>
            <a:r>
              <a:rPr lang="en-ZA" sz="1800" dirty="0" smtClean="0"/>
              <a:t> them with other vendors.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6031" y="288882"/>
            <a:ext cx="8229600" cy="790614"/>
          </a:xfrm>
        </p:spPr>
        <p:txBody>
          <a:bodyPr/>
          <a:lstStyle/>
          <a:p>
            <a:r>
              <a:rPr lang="en-US" dirty="0" smtClean="0"/>
              <a:t>IHE - Definitions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11245"/>
            <a:ext cx="8229600" cy="5148333"/>
          </a:xfrm>
        </p:spPr>
        <p:txBody>
          <a:bodyPr/>
          <a:lstStyle/>
          <a:p>
            <a:r>
              <a:rPr lang="en-ZA" sz="2000" dirty="0" smtClean="0"/>
              <a:t>Actor </a:t>
            </a:r>
          </a:p>
          <a:p>
            <a:pPr lvl="1"/>
            <a:r>
              <a:rPr lang="en-ZA" sz="1800" b="1" dirty="0" smtClean="0">
                <a:solidFill>
                  <a:srgbClr val="002060"/>
                </a:solidFill>
              </a:rPr>
              <a:t>A system or application responsible for certain information or tasks</a:t>
            </a:r>
            <a:r>
              <a:rPr lang="en-ZA" sz="1800" dirty="0" smtClean="0"/>
              <a:t>—e.g., the Order Placer Actor. Each Actor supports a specific set of IHE transactions to communicate with other Actors. A vendor product may include one or more Actors. </a:t>
            </a:r>
          </a:p>
          <a:p>
            <a:r>
              <a:rPr lang="en-ZA" sz="2000" dirty="0" smtClean="0"/>
              <a:t>Transaction </a:t>
            </a:r>
          </a:p>
          <a:p>
            <a:pPr lvl="1"/>
            <a:r>
              <a:rPr lang="en-ZA" sz="1800" b="1" dirty="0" smtClean="0">
                <a:solidFill>
                  <a:srgbClr val="002060"/>
                </a:solidFill>
              </a:rPr>
              <a:t>An exchange of information between Actors</a:t>
            </a:r>
            <a:r>
              <a:rPr lang="en-ZA" sz="1800" dirty="0" smtClean="0"/>
              <a:t>. For each Transaction, the </a:t>
            </a:r>
            <a:r>
              <a:rPr lang="en-ZA" sz="1800" dirty="0"/>
              <a:t>t</a:t>
            </a:r>
            <a:r>
              <a:rPr lang="en-ZA" sz="1800" dirty="0" smtClean="0"/>
              <a:t>echnical frame work describes how to use an established standard (such as HL7, DICOM or W3C) to exchange information. </a:t>
            </a:r>
          </a:p>
          <a:p>
            <a:r>
              <a:rPr lang="en-ZA" sz="2000" dirty="0" smtClean="0"/>
              <a:t>Domain </a:t>
            </a:r>
          </a:p>
          <a:p>
            <a:pPr lvl="1"/>
            <a:r>
              <a:rPr lang="en-ZA" sz="1800" b="1" dirty="0" smtClean="0">
                <a:solidFill>
                  <a:srgbClr val="002060"/>
                </a:solidFill>
              </a:rPr>
              <a:t>A working group in IHE that addresses a particular clinical area</a:t>
            </a:r>
            <a:r>
              <a:rPr lang="en-ZA" sz="1800" dirty="0" smtClean="0"/>
              <a:t>—e.g., Radiology, Cardiology, Laboratory or IT Infrastructure. Each domain publishes a Technical Framework (TF).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2544" y="325395"/>
            <a:ext cx="8229600" cy="827127"/>
          </a:xfrm>
        </p:spPr>
        <p:txBody>
          <a:bodyPr/>
          <a:lstStyle/>
          <a:p>
            <a:r>
              <a:rPr lang="en-US" dirty="0" smtClean="0"/>
              <a:t>IHE - Definitions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2590" y="1341614"/>
            <a:ext cx="5112568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IHE Profile - Radiology 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907704" y="2924944"/>
            <a:ext cx="5112568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Actors </a:t>
            </a:r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1907704" y="4005064"/>
            <a:ext cx="5112568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Transaction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1907704" y="5049180"/>
            <a:ext cx="5112568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Technical </a:t>
            </a:r>
            <a:r>
              <a:rPr lang="en-ZA" dirty="0" smtClean="0"/>
              <a:t>Framework</a:t>
            </a:r>
            <a:endParaRPr lang="en-ZA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82544" y="325395"/>
            <a:ext cx="8229600" cy="827127"/>
          </a:xfrm>
        </p:spPr>
        <p:txBody>
          <a:bodyPr/>
          <a:lstStyle/>
          <a:p>
            <a:r>
              <a:rPr lang="en-US" dirty="0" smtClean="0"/>
              <a:t>IHE – What does it achieve?</a:t>
            </a:r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1331640" y="2024844"/>
            <a:ext cx="1428506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Workflow </a:t>
            </a:r>
            <a:endParaRPr lang="en-ZA" dirty="0"/>
          </a:p>
        </p:txBody>
      </p:sp>
      <p:sp>
        <p:nvSpPr>
          <p:cNvPr id="12" name="Rectangle 11"/>
          <p:cNvSpPr/>
          <p:nvPr/>
        </p:nvSpPr>
        <p:spPr>
          <a:xfrm>
            <a:off x="2735796" y="2025690"/>
            <a:ext cx="1428506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Content</a:t>
            </a:r>
            <a:endParaRPr lang="en-ZA" dirty="0"/>
          </a:p>
        </p:txBody>
      </p:sp>
      <p:sp>
        <p:nvSpPr>
          <p:cNvPr id="13" name="Rectangle 12"/>
          <p:cNvSpPr/>
          <p:nvPr/>
        </p:nvSpPr>
        <p:spPr>
          <a:xfrm>
            <a:off x="4164302" y="2024844"/>
            <a:ext cx="1548172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Presentation</a:t>
            </a:r>
            <a:endParaRPr lang="en-ZA" dirty="0"/>
          </a:p>
        </p:txBody>
      </p:sp>
      <p:sp>
        <p:nvSpPr>
          <p:cNvPr id="14" name="Rectangle 13"/>
          <p:cNvSpPr/>
          <p:nvPr/>
        </p:nvSpPr>
        <p:spPr>
          <a:xfrm>
            <a:off x="5712474" y="2024844"/>
            <a:ext cx="1836204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Infrastructure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967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518" y="1707155"/>
            <a:ext cx="8302626" cy="4710177"/>
          </a:xfrm>
        </p:spPr>
        <p:txBody>
          <a:bodyPr numCol="2"/>
          <a:lstStyle/>
          <a:p>
            <a:r>
              <a:rPr lang="en-ZA" sz="1800" dirty="0" smtClean="0"/>
              <a:t>Scheduled Workflow (SWF)</a:t>
            </a:r>
          </a:p>
          <a:p>
            <a:r>
              <a:rPr lang="en-ZA" sz="1800" dirty="0" smtClean="0"/>
              <a:t>Patient Information Reconciliation (PIR) </a:t>
            </a:r>
          </a:p>
          <a:p>
            <a:r>
              <a:rPr lang="en-ZA" sz="1800" dirty="0" smtClean="0"/>
              <a:t>Post-Processing Workflow (PWF)</a:t>
            </a:r>
          </a:p>
          <a:p>
            <a:r>
              <a:rPr lang="en-ZA" sz="1800" dirty="0" smtClean="0"/>
              <a:t>Reporting Workflow (RWF) </a:t>
            </a:r>
          </a:p>
          <a:p>
            <a:r>
              <a:rPr lang="en-ZA" sz="1800" dirty="0" smtClean="0"/>
              <a:t>Import Reconciliation Workflow (IRWF)</a:t>
            </a:r>
          </a:p>
          <a:p>
            <a:r>
              <a:rPr lang="en-ZA" sz="1800" dirty="0" smtClean="0"/>
              <a:t> Portable Data for Imaging (PDI)  </a:t>
            </a:r>
          </a:p>
          <a:p>
            <a:r>
              <a:rPr lang="en-ZA" sz="1800" dirty="0" smtClean="0"/>
              <a:t>Nuclear Medicine Image (NM) </a:t>
            </a:r>
          </a:p>
          <a:p>
            <a:r>
              <a:rPr lang="en-ZA" sz="1800" dirty="0" smtClean="0"/>
              <a:t>Mammography Image (MAMMO) </a:t>
            </a:r>
          </a:p>
          <a:p>
            <a:r>
              <a:rPr lang="en-ZA" sz="1800" dirty="0" smtClean="0"/>
              <a:t>Evidence Documents (ED) </a:t>
            </a:r>
          </a:p>
          <a:p>
            <a:r>
              <a:rPr lang="en-ZA" sz="1800" dirty="0" smtClean="0"/>
              <a:t>Simple Image and Numeric Report (SINR) </a:t>
            </a:r>
          </a:p>
          <a:p>
            <a:r>
              <a:rPr lang="en-ZA" sz="1800" dirty="0" smtClean="0"/>
              <a:t>Key Image Note (KIN) </a:t>
            </a:r>
          </a:p>
          <a:p>
            <a:r>
              <a:rPr lang="en-ZA" sz="1800" dirty="0" smtClean="0"/>
              <a:t>Consistent Presentation of Images (CPI)  </a:t>
            </a:r>
          </a:p>
          <a:p>
            <a:r>
              <a:rPr lang="en-ZA" sz="1800" dirty="0" smtClean="0"/>
              <a:t>Presentation of Grouped Procedures (PGP) </a:t>
            </a:r>
          </a:p>
          <a:p>
            <a:r>
              <a:rPr lang="en-ZA" sz="1800" dirty="0" smtClean="0"/>
              <a:t>Image Fusion (FUS) </a:t>
            </a:r>
          </a:p>
          <a:p>
            <a:r>
              <a:rPr lang="en-ZA" sz="1800" dirty="0" smtClean="0"/>
              <a:t>Cross-enterprise Document Sharing for Imaging (XDS-I) </a:t>
            </a:r>
          </a:p>
          <a:p>
            <a:r>
              <a:rPr lang="en-ZA" sz="1800" dirty="0" smtClean="0"/>
              <a:t>Teaching File and Clinical Trial Export (TCE) </a:t>
            </a:r>
          </a:p>
          <a:p>
            <a:r>
              <a:rPr lang="en-ZA" sz="1800" dirty="0" smtClean="0"/>
              <a:t>Access to Radiology Information (ARI) </a:t>
            </a:r>
          </a:p>
          <a:p>
            <a:r>
              <a:rPr lang="en-ZA" sz="1800" dirty="0" smtClean="0"/>
              <a:t>Audit Trail and Node Authentication (ATNA) </a:t>
            </a:r>
          </a:p>
          <a:p>
            <a:r>
              <a:rPr lang="en-ZA" sz="1800" dirty="0" smtClean="0"/>
              <a:t>Charge Posting (CHG)</a:t>
            </a:r>
            <a:endParaRPr lang="en-ZA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4644"/>
            <a:ext cx="8229600" cy="12601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IHE – Profiles (Radiology)</a:t>
            </a:r>
            <a:br>
              <a:rPr lang="en-US" sz="4400" dirty="0" smtClean="0"/>
            </a:br>
            <a:r>
              <a:rPr lang="en-US" sz="2400" dirty="0" smtClean="0"/>
              <a:t>Workflow scenarios</a:t>
            </a:r>
            <a:endParaRPr lang="en-Z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IHE - Actors</a:t>
            </a:r>
            <a:endParaRPr lang="en-Z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544" y="1566837"/>
            <a:ext cx="8249668" cy="423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860" y="507960"/>
            <a:ext cx="1703903" cy="580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IHE - Transactions</a:t>
            </a:r>
            <a:endParaRPr lang="en-Z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544" y="1566837"/>
            <a:ext cx="8178912" cy="395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948" y="471448"/>
            <a:ext cx="2908946" cy="59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488</Words>
  <Application>Microsoft Office PowerPoint</Application>
  <PresentationFormat>On-screen Show (4:3)</PresentationFormat>
  <Paragraphs>91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Paper</vt:lpstr>
      <vt:lpstr>IHE (Integrating the Health Enterprise) Bringing Imaging Informatics and Health Informatics together</vt:lpstr>
      <vt:lpstr>IHE Integrating the Healthcare Enterprise</vt:lpstr>
      <vt:lpstr>IHE Integrating the Healthcare Enterprise</vt:lpstr>
      <vt:lpstr>IHE - Definitions</vt:lpstr>
      <vt:lpstr>IHE - Definitions</vt:lpstr>
      <vt:lpstr>IHE – What does it achieve?</vt:lpstr>
      <vt:lpstr>IHE – Profiles (Radiology) Workflow scenarios</vt:lpstr>
      <vt:lpstr>IHE - Actors</vt:lpstr>
      <vt:lpstr>IHE - Transactions</vt:lpstr>
      <vt:lpstr>PowerPoint Presentation</vt:lpstr>
      <vt:lpstr>IHE Technical Frameworks</vt:lpstr>
      <vt:lpstr>PowerPoint Presentation</vt:lpstr>
      <vt:lpstr>IHE Integration Statements</vt:lpstr>
      <vt:lpstr>PowerPoint Presentation</vt:lpstr>
      <vt:lpstr>Challenges using IHE in the  South African Environment.</vt:lpstr>
      <vt:lpstr>IHE (Integrating the Health Enterprise) Bringing Imaging Informatics and Health Informatics together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Resistance to change Navigating the Mind-shift</dc:title>
  <dc:creator>Otto</dc:creator>
  <cp:lastModifiedBy>In2pacs</cp:lastModifiedBy>
  <cp:revision>51</cp:revision>
  <dcterms:created xsi:type="dcterms:W3CDTF">2009-10-22T20:37:12Z</dcterms:created>
  <dcterms:modified xsi:type="dcterms:W3CDTF">2013-07-04T08:57:29Z</dcterms:modified>
</cp:coreProperties>
</file>