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7" r:id="rId5"/>
    <p:sldId id="279" r:id="rId6"/>
    <p:sldId id="262" r:id="rId7"/>
    <p:sldId id="278" r:id="rId8"/>
    <p:sldId id="285" r:id="rId9"/>
    <p:sldId id="266" r:id="rId10"/>
    <p:sldId id="286" r:id="rId11"/>
    <p:sldId id="270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A46CB-5B78-482F-A936-A8EDD3867AA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31199-F76C-49E1-856E-1AC0F49D7FE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2330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C576E07-18F7-4097-8B62-0BFB4F2F7C72}" type="datetimeFigureOut">
              <a:rPr lang="en-ZA" smtClean="0"/>
              <a:t>04/07/2013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1E3FBA-AA39-4E6E-988F-EE42BAED4DA3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ZA" sz="3300" b="1" dirty="0" smtClean="0"/>
              <a:t>The Role of Health Informatics in Mental Health</a:t>
            </a:r>
            <a:endParaRPr lang="en-ZA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72216"/>
          </a:xfrm>
        </p:spPr>
        <p:txBody>
          <a:bodyPr>
            <a:normAutofit fontScale="92500" lnSpcReduction="20000"/>
          </a:bodyPr>
          <a:lstStyle/>
          <a:p>
            <a:r>
              <a:rPr lang="en-ZA" sz="2200" b="1" dirty="0" smtClean="0"/>
              <a:t>Z Zingela</a:t>
            </a:r>
          </a:p>
          <a:p>
            <a:r>
              <a:rPr lang="en-ZA" sz="1500" b="1" dirty="0" smtClean="0"/>
              <a:t>Department of Psychiatry</a:t>
            </a:r>
          </a:p>
          <a:p>
            <a:r>
              <a:rPr lang="en-ZA" sz="1500" b="1" dirty="0" smtClean="0"/>
              <a:t>Port Elizabeth Hospital Complex</a:t>
            </a:r>
          </a:p>
          <a:p>
            <a:r>
              <a:rPr lang="en-ZA" sz="1900" dirty="0" smtClean="0"/>
              <a:t>5 July 2013</a:t>
            </a:r>
          </a:p>
          <a:p>
            <a:r>
              <a:rPr lang="en-ZA" sz="1900" dirty="0" smtClean="0"/>
              <a:t>HISA Conference 2013 NMMU</a:t>
            </a:r>
            <a:endParaRPr lang="en-ZA" sz="1900" dirty="0"/>
          </a:p>
        </p:txBody>
      </p:sp>
    </p:spTree>
    <p:extLst>
      <p:ext uri="{BB962C8B-B14F-4D97-AF65-F5344CB8AC3E}">
        <p14:creationId xmlns:p14="http://schemas.microsoft.com/office/powerpoint/2010/main" val="1612087394"/>
      </p:ext>
    </p:extLst>
  </p:cSld>
  <p:clrMapOvr>
    <a:masterClrMapping/>
  </p:clrMapOvr>
  <p:transition spd="slow" advClick="0" advTm="2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936104"/>
          </a:xfrm>
        </p:spPr>
        <p:txBody>
          <a:bodyPr/>
          <a:lstStyle/>
          <a:p>
            <a:r>
              <a:rPr lang="en-ZA" dirty="0" smtClean="0"/>
              <a:t>eHealth Strategy for SA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680520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Focus is on </a:t>
            </a:r>
            <a:r>
              <a:rPr lang="en-ZA" dirty="0" smtClean="0"/>
              <a:t>access to “real </a:t>
            </a:r>
            <a:r>
              <a:rPr lang="en-ZA" dirty="0"/>
              <a:t>time” info to assist in quick decision </a:t>
            </a:r>
            <a:r>
              <a:rPr lang="en-ZA" dirty="0" smtClean="0"/>
              <a:t>making</a:t>
            </a:r>
            <a:endParaRPr lang="en-ZA" dirty="0"/>
          </a:p>
          <a:p>
            <a:r>
              <a:rPr lang="en-ZA" dirty="0"/>
              <a:t>Enable integration between systems wherever appropriate. </a:t>
            </a:r>
          </a:p>
          <a:p>
            <a:r>
              <a:rPr lang="en-ZA" dirty="0" smtClean="0"/>
              <a:t>Enforce </a:t>
            </a:r>
            <a:r>
              <a:rPr lang="en-ZA" dirty="0"/>
              <a:t>common standards, norms and systems across the country</a:t>
            </a:r>
            <a:r>
              <a:rPr lang="en-ZA" dirty="0" smtClean="0"/>
              <a:t>. </a:t>
            </a:r>
            <a:endParaRPr lang="en-ZA" dirty="0"/>
          </a:p>
          <a:p>
            <a:r>
              <a:rPr lang="en-ZA" dirty="0" smtClean="0"/>
              <a:t>Establish </a:t>
            </a:r>
            <a:r>
              <a:rPr lang="en-ZA" dirty="0"/>
              <a:t>common data standards and terminology across information systems. </a:t>
            </a:r>
            <a:endParaRPr lang="en-ZA" dirty="0" smtClean="0"/>
          </a:p>
          <a:p>
            <a:r>
              <a:rPr lang="en-ZA" dirty="0"/>
              <a:t>National Integrated ICT system integral to NHI with use across all levels of health care. (eHealth Strategy SA 2012-2016)</a:t>
            </a:r>
          </a:p>
          <a:p>
            <a:r>
              <a:rPr lang="en-ZA" dirty="0" smtClean="0"/>
              <a:t>ICD-10 </a:t>
            </a:r>
            <a:r>
              <a:rPr lang="en-ZA" dirty="0"/>
              <a:t>- fully implemented by all health care providers by1 January 2014.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45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200" dirty="0" smtClean="0"/>
              <a:t>G. Why Telepsychiatry makes sense in EC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92488"/>
          </a:xfrm>
        </p:spPr>
        <p:txBody>
          <a:bodyPr>
            <a:noAutofit/>
          </a:bodyPr>
          <a:lstStyle/>
          <a:p>
            <a:r>
              <a:rPr lang="en-ZA" sz="2600" dirty="0" smtClean="0"/>
              <a:t>Shortage of doctors &amp; specialists</a:t>
            </a:r>
          </a:p>
          <a:p>
            <a:r>
              <a:rPr lang="en-ZA" sz="2600" dirty="0" smtClean="0"/>
              <a:t>Large geographical areas with poor transport systems</a:t>
            </a:r>
          </a:p>
          <a:p>
            <a:r>
              <a:rPr lang="en-ZA" sz="2600" dirty="0" smtClean="0"/>
              <a:t>Can help provide access to specialist &amp; supervision of other professional staff long-distance</a:t>
            </a:r>
          </a:p>
          <a:p>
            <a:r>
              <a:rPr lang="en-ZA" sz="2600" dirty="0" smtClean="0"/>
              <a:t>At its simplest a telephonic consultation &amp; advice session between 2 health practitioners may suffice.</a:t>
            </a:r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val="229870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Limitations of application of Telepsychiatry in ECDoH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176464"/>
          </a:xfrm>
        </p:spPr>
        <p:txBody>
          <a:bodyPr>
            <a:normAutofit/>
          </a:bodyPr>
          <a:lstStyle/>
          <a:p>
            <a:r>
              <a:rPr lang="en-ZA" sz="2600" b="1" dirty="0" smtClean="0"/>
              <a:t>EISHKOM ≠ </a:t>
            </a:r>
            <a:r>
              <a:rPr lang="en-ZA" sz="2600" dirty="0" smtClean="0"/>
              <a:t>Reliable electricity supply</a:t>
            </a:r>
          </a:p>
          <a:p>
            <a:r>
              <a:rPr lang="en-ZA" sz="2600" b="1" dirty="0" smtClean="0"/>
              <a:t>HELLKOM</a:t>
            </a:r>
            <a:r>
              <a:rPr lang="en-ZA" sz="2600" b="1" dirty="0"/>
              <a:t> </a:t>
            </a:r>
            <a:r>
              <a:rPr lang="en-ZA" sz="2600" b="1" dirty="0" smtClean="0"/>
              <a:t>≠ </a:t>
            </a:r>
            <a:r>
              <a:rPr lang="en-ZA" sz="2600" dirty="0" smtClean="0"/>
              <a:t>Reliable, affordable and fast internet connection, bandwidth availability</a:t>
            </a:r>
          </a:p>
          <a:p>
            <a:r>
              <a:rPr lang="en-ZA" sz="2600" dirty="0" smtClean="0"/>
              <a:t>ECDoH related limitations – provision of tools and resources, financial constraints, persistent server and email problems, availability of IT skills and support.</a:t>
            </a:r>
          </a:p>
          <a:p>
            <a:endParaRPr lang="en-ZA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7973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008112"/>
          </a:xfrm>
        </p:spPr>
        <p:txBody>
          <a:bodyPr/>
          <a:lstStyle/>
          <a:p>
            <a:pPr algn="ctr"/>
            <a:r>
              <a:rPr lang="en-ZA" dirty="0" smtClean="0"/>
              <a:t>Potential Solutions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ZA" dirty="0" smtClean="0"/>
              <a:t>Mobile phone technology. More people have cell phone access compared to other forms of communication in SA. Mobile Instant messenger systems - potential application e.g. appointment booking and reminder systems, video consultations. (Lovelife HIV Counselling service via Mxit, WhatsApp, Viber, Tango). Limitation – Inflated provider costs.</a:t>
            </a:r>
          </a:p>
          <a:p>
            <a:pPr marL="525780" indent="-457200">
              <a:buFont typeface="+mj-lt"/>
              <a:buAutoNum type="arabicPeriod"/>
            </a:pPr>
            <a:r>
              <a:rPr lang="en-ZA" dirty="0" smtClean="0"/>
              <a:t>Smart phones and apps. Limitation – cost of smart phones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77135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en-ZA" b="1" dirty="0" smtClean="0"/>
              <a:t>OVERVIEW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lphaUcPeriod"/>
            </a:pPr>
            <a:r>
              <a:rPr lang="en-ZA" dirty="0" smtClean="0"/>
              <a:t>Role and application of Health Informatics to mental health services</a:t>
            </a:r>
          </a:p>
          <a:p>
            <a:pPr marL="525780" indent="-457200">
              <a:buFont typeface="+mj-lt"/>
              <a:buAutoNum type="alphaUcPeriod"/>
            </a:pPr>
            <a:r>
              <a:rPr lang="en-ZA" dirty="0" smtClean="0"/>
              <a:t>*Health </a:t>
            </a:r>
            <a:r>
              <a:rPr lang="en-ZA" dirty="0"/>
              <a:t>P</a:t>
            </a:r>
            <a:r>
              <a:rPr lang="en-ZA" dirty="0" smtClean="0"/>
              <a:t>ractitioner </a:t>
            </a:r>
            <a:r>
              <a:rPr lang="en-ZA" dirty="0" smtClean="0"/>
              <a:t>needs</a:t>
            </a:r>
          </a:p>
          <a:p>
            <a:pPr marL="525780" indent="-457200">
              <a:buFont typeface="+mj-lt"/>
              <a:buAutoNum type="alphaUcPeriod"/>
            </a:pPr>
            <a:r>
              <a:rPr lang="en-ZA" dirty="0" smtClean="0"/>
              <a:t>*Patient and carer needs</a:t>
            </a:r>
            <a:endParaRPr lang="en-ZA" dirty="0" smtClean="0"/>
          </a:p>
          <a:p>
            <a:pPr marL="525780" indent="-457200">
              <a:buFont typeface="+mj-lt"/>
              <a:buAutoNum type="alphaUcPeriod"/>
            </a:pPr>
            <a:r>
              <a:rPr lang="en-ZA" dirty="0" smtClean="0"/>
              <a:t>NHI &amp; mental health informatics</a:t>
            </a:r>
            <a:endParaRPr lang="en-ZA" dirty="0"/>
          </a:p>
          <a:p>
            <a:pPr marL="525780" indent="-457200">
              <a:buFont typeface="+mj-lt"/>
              <a:buAutoNum type="alphaUcPeriod"/>
            </a:pPr>
            <a:r>
              <a:rPr lang="en-ZA" dirty="0" smtClean="0"/>
              <a:t>Other areas of application in brief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696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dirty="0"/>
              <a:t>A</a:t>
            </a:r>
            <a:r>
              <a:rPr lang="en-ZA" sz="2800" dirty="0" smtClean="0"/>
              <a:t>. Role &amp; application of </a:t>
            </a:r>
            <a:r>
              <a:rPr lang="en-ZA" sz="2800" dirty="0"/>
              <a:t>mental </a:t>
            </a:r>
            <a:r>
              <a:rPr lang="en-ZA" sz="2800" dirty="0" smtClean="0"/>
              <a:t>health informatics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en-ZA" sz="2300" dirty="0" smtClean="0"/>
              <a:t>Central to the provision of mental health service </a:t>
            </a:r>
            <a:r>
              <a:rPr lang="en-ZA" sz="2300" dirty="0" smtClean="0"/>
              <a:t>is ICT support which is efficient, effective, user friendly and accessible at all levels of care when required</a:t>
            </a:r>
          </a:p>
          <a:p>
            <a:r>
              <a:rPr lang="en-ZA" sz="2300" dirty="0" smtClean="0"/>
              <a:t>Providing access to all health professionals who need it while limiting any unnecessary sharing to preserve confidentiality.</a:t>
            </a:r>
          </a:p>
          <a:p>
            <a:r>
              <a:rPr lang="en-ZA" sz="2300" dirty="0" smtClean="0"/>
              <a:t>Versatility </a:t>
            </a:r>
            <a:r>
              <a:rPr lang="en-ZA" sz="2300" dirty="0"/>
              <a:t>to adapt to the level of complexity </a:t>
            </a:r>
            <a:r>
              <a:rPr lang="en-ZA" sz="2300" dirty="0" smtClean="0"/>
              <a:t>required depending on the level of care.</a:t>
            </a:r>
          </a:p>
          <a:p>
            <a:r>
              <a:rPr lang="en-ZA" sz="2300" dirty="0" smtClean="0"/>
              <a:t>Crucial for monitoring psychiatric &amp; psychological disease patterns and health indicators</a:t>
            </a:r>
            <a:endParaRPr lang="en-ZA" sz="2300" dirty="0"/>
          </a:p>
          <a:p>
            <a:endParaRPr lang="en-ZA" sz="2300" dirty="0" smtClean="0"/>
          </a:p>
          <a:p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32782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368152"/>
          </a:xfrm>
        </p:spPr>
        <p:txBody>
          <a:bodyPr>
            <a:normAutofit/>
          </a:bodyPr>
          <a:lstStyle/>
          <a:p>
            <a:pPr algn="ctr"/>
            <a:r>
              <a:rPr lang="en-ZA" sz="3600" dirty="0"/>
              <a:t>B</a:t>
            </a:r>
            <a:r>
              <a:rPr lang="en-ZA" sz="3600" dirty="0" smtClean="0"/>
              <a:t>. </a:t>
            </a:r>
            <a:r>
              <a:rPr lang="en-ZA" sz="3600" dirty="0" smtClean="0"/>
              <a:t>Mental </a:t>
            </a:r>
            <a:r>
              <a:rPr lang="en-ZA" sz="3600" dirty="0"/>
              <a:t>Health Practitioner </a:t>
            </a:r>
            <a:r>
              <a:rPr lang="en-ZA" sz="3600" dirty="0" smtClean="0"/>
              <a:t>needs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248472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Recording and accessing patient &amp; carer information, (incl. previous records)</a:t>
            </a:r>
          </a:p>
          <a:p>
            <a:r>
              <a:rPr lang="en-ZA" dirty="0" smtClean="0"/>
              <a:t>Access to secure ICT </a:t>
            </a:r>
            <a:r>
              <a:rPr lang="en-ZA" dirty="0"/>
              <a:t>systems to preserve confidentiality while allowing access for clinicians </a:t>
            </a:r>
            <a:r>
              <a:rPr lang="en-ZA" dirty="0" smtClean="0"/>
              <a:t>when required (e.g</a:t>
            </a:r>
            <a:r>
              <a:rPr lang="en-ZA" dirty="0"/>
              <a:t>. password/ smartcard access). </a:t>
            </a:r>
            <a:r>
              <a:rPr lang="en-ZA" dirty="0" smtClean="0"/>
              <a:t>Should include </a:t>
            </a:r>
            <a:r>
              <a:rPr lang="en-ZA" dirty="0"/>
              <a:t>audit trail of who accesses patient’s EHR</a:t>
            </a:r>
            <a:r>
              <a:rPr lang="en-ZA" dirty="0" smtClean="0"/>
              <a:t>.</a:t>
            </a:r>
          </a:p>
          <a:p>
            <a:r>
              <a:rPr lang="en-ZA" dirty="0" smtClean="0"/>
              <a:t>Easy access to treatment and side effective monitoring (e.g. Li, Clozapine, metabolic profile)</a:t>
            </a:r>
            <a:endParaRPr lang="en-ZA" dirty="0" smtClean="0"/>
          </a:p>
          <a:p>
            <a:r>
              <a:rPr lang="en-ZA" sz="1600" b="1" i="1" dirty="0">
                <a:solidFill>
                  <a:schemeClr val="accent5"/>
                </a:solidFill>
              </a:rPr>
              <a:t>Systems in place: PERSAL, Delta -9, LOGIS &amp; BAS, Rx Solutions etc.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497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224136"/>
          </a:xfrm>
        </p:spPr>
        <p:txBody>
          <a:bodyPr>
            <a:normAutofit fontScale="90000"/>
          </a:bodyPr>
          <a:lstStyle/>
          <a:p>
            <a:r>
              <a:rPr lang="en-ZA" dirty="0"/>
              <a:t>B</a:t>
            </a:r>
            <a:r>
              <a:rPr lang="en-ZA" dirty="0" smtClean="0"/>
              <a:t>. Mental </a:t>
            </a:r>
            <a:r>
              <a:rPr lang="en-ZA" dirty="0"/>
              <a:t>Health Practitioner </a:t>
            </a:r>
            <a:r>
              <a:rPr lang="en-ZA" dirty="0" smtClean="0"/>
              <a:t>needs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176464"/>
          </a:xfrm>
        </p:spPr>
        <p:txBody>
          <a:bodyPr>
            <a:noAutofit/>
          </a:bodyPr>
          <a:lstStyle/>
          <a:p>
            <a:r>
              <a:rPr lang="en-ZA" sz="2600" dirty="0" smtClean="0"/>
              <a:t>Access to: </a:t>
            </a:r>
            <a:r>
              <a:rPr lang="en-ZA" sz="2600" dirty="0"/>
              <a:t>electronic treatment guidelines (e.g. SASOP/ </a:t>
            </a:r>
            <a:r>
              <a:rPr lang="en-ZA" sz="2600" dirty="0" smtClean="0"/>
              <a:t>NICE), resource </a:t>
            </a:r>
            <a:r>
              <a:rPr lang="en-ZA" sz="2600" dirty="0"/>
              <a:t>and knowledge material </a:t>
            </a:r>
            <a:r>
              <a:rPr lang="en-ZA" sz="2600" dirty="0" smtClean="0"/>
              <a:t>(</a:t>
            </a:r>
            <a:r>
              <a:rPr lang="en-ZA" sz="2600" dirty="0"/>
              <a:t>e.g. Athens Account, Cochrane Library)</a:t>
            </a:r>
          </a:p>
          <a:p>
            <a:r>
              <a:rPr lang="en-ZA" sz="2600" dirty="0"/>
              <a:t>C</a:t>
            </a:r>
            <a:r>
              <a:rPr lang="en-ZA" sz="2600" dirty="0" smtClean="0"/>
              <a:t>ommunication between </a:t>
            </a:r>
            <a:r>
              <a:rPr lang="en-ZA" sz="2600" dirty="0"/>
              <a:t>staff </a:t>
            </a:r>
            <a:r>
              <a:rPr lang="en-ZA" sz="2600" dirty="0" smtClean="0"/>
              <a:t>across all levels of care &amp; </a:t>
            </a:r>
            <a:r>
              <a:rPr lang="en-ZA" sz="2600" dirty="0"/>
              <a:t>across remotely placed areas, to allow access to clinical supervision &amp; </a:t>
            </a:r>
            <a:r>
              <a:rPr lang="en-ZA" sz="2600" dirty="0" smtClean="0"/>
              <a:t>teaching (video conferencing)</a:t>
            </a:r>
            <a:endParaRPr lang="en-ZA" sz="2600" dirty="0"/>
          </a:p>
          <a:p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val="348078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440160"/>
          </a:xfrm>
        </p:spPr>
        <p:txBody>
          <a:bodyPr>
            <a:normAutofit/>
          </a:bodyPr>
          <a:lstStyle/>
          <a:p>
            <a:r>
              <a:rPr lang="en-ZA" dirty="0"/>
              <a:t>C</a:t>
            </a:r>
            <a:r>
              <a:rPr lang="en-ZA" dirty="0" smtClean="0"/>
              <a:t>. </a:t>
            </a:r>
            <a:r>
              <a:rPr lang="en-ZA" dirty="0" smtClean="0"/>
              <a:t>Patient </a:t>
            </a:r>
            <a:r>
              <a:rPr lang="en-ZA" dirty="0" smtClean="0"/>
              <a:t>&amp; Carer Needs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608512"/>
          </a:xfrm>
        </p:spPr>
        <p:txBody>
          <a:bodyPr>
            <a:noAutofit/>
          </a:bodyPr>
          <a:lstStyle/>
          <a:p>
            <a:r>
              <a:rPr lang="en-ZA" sz="2600" dirty="0" smtClean="0"/>
              <a:t>Confidential records and accessibility </a:t>
            </a:r>
            <a:r>
              <a:rPr lang="en-ZA" sz="2600" dirty="0"/>
              <a:t>of info </a:t>
            </a:r>
            <a:r>
              <a:rPr lang="en-ZA" sz="2600" dirty="0" smtClean="0"/>
              <a:t>re their illness, carer contact details, care plans </a:t>
            </a:r>
            <a:endParaRPr lang="en-ZA" sz="2600" dirty="0"/>
          </a:p>
          <a:p>
            <a:r>
              <a:rPr lang="en-ZA" sz="2600" dirty="0"/>
              <a:t>Appointment booking </a:t>
            </a:r>
            <a:r>
              <a:rPr lang="en-ZA" sz="2600" dirty="0" smtClean="0"/>
              <a:t>system </a:t>
            </a:r>
            <a:r>
              <a:rPr lang="en-ZA" sz="2600" dirty="0"/>
              <a:t>&amp; management of waiting times.</a:t>
            </a:r>
          </a:p>
          <a:p>
            <a:r>
              <a:rPr lang="en-ZA" sz="2600" dirty="0" smtClean="0"/>
              <a:t>Psychoeducation tools </a:t>
            </a:r>
          </a:p>
          <a:p>
            <a:r>
              <a:rPr lang="en-ZA" sz="2600" dirty="0" smtClean="0"/>
              <a:t>Access to support groups</a:t>
            </a:r>
          </a:p>
          <a:p>
            <a:r>
              <a:rPr lang="en-ZA" sz="2600" dirty="0" smtClean="0"/>
              <a:t>Information re available treatment options for their conditions</a:t>
            </a:r>
          </a:p>
          <a:p>
            <a:r>
              <a:rPr lang="en-ZA" sz="2600" dirty="0" smtClean="0"/>
              <a:t>Information re local available services</a:t>
            </a:r>
          </a:p>
        </p:txBody>
      </p:sp>
    </p:spTree>
    <p:extLst>
      <p:ext uri="{BB962C8B-B14F-4D97-AF65-F5344CB8AC3E}">
        <p14:creationId xmlns:p14="http://schemas.microsoft.com/office/powerpoint/2010/main" val="336609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936104"/>
          </a:xfrm>
        </p:spPr>
        <p:txBody>
          <a:bodyPr/>
          <a:lstStyle/>
          <a:p>
            <a:r>
              <a:rPr lang="en-ZA" dirty="0"/>
              <a:t>C</a:t>
            </a:r>
            <a:r>
              <a:rPr lang="en-ZA" dirty="0" smtClean="0"/>
              <a:t>. </a:t>
            </a:r>
            <a:r>
              <a:rPr lang="en-ZA" dirty="0"/>
              <a:t>Patient &amp; Carer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85000" lnSpcReduction="20000"/>
          </a:bodyPr>
          <a:lstStyle/>
          <a:p>
            <a:r>
              <a:rPr lang="en-ZA" sz="2800" dirty="0" smtClean="0"/>
              <a:t>Effective&amp; accurate billing </a:t>
            </a:r>
            <a:r>
              <a:rPr lang="en-ZA" sz="2800" dirty="0"/>
              <a:t>and payment systems</a:t>
            </a:r>
          </a:p>
          <a:p>
            <a:r>
              <a:rPr lang="en-ZA" sz="2800" dirty="0"/>
              <a:t>Assistance </a:t>
            </a:r>
            <a:r>
              <a:rPr lang="en-ZA" sz="2800" dirty="0" smtClean="0"/>
              <a:t>(if needed) with </a:t>
            </a:r>
            <a:r>
              <a:rPr lang="en-ZA" sz="2800" dirty="0"/>
              <a:t>remembering appointments and taking meds</a:t>
            </a:r>
            <a:r>
              <a:rPr lang="en-ZA" sz="2800" dirty="0" smtClean="0"/>
              <a:t>.</a:t>
            </a:r>
          </a:p>
          <a:p>
            <a:r>
              <a:rPr lang="en-ZA" sz="2800" dirty="0" smtClean="0"/>
              <a:t>Electronic data base &amp; monitoring systems for variety of Rx  &amp; side effects(e.g Li, Clozapine)</a:t>
            </a:r>
            <a:endParaRPr lang="en-ZA" sz="2800" dirty="0"/>
          </a:p>
          <a:p>
            <a:r>
              <a:rPr lang="en-ZA" sz="2800" dirty="0"/>
              <a:t>Info on pathways available to accessing all relevant treating professionals</a:t>
            </a:r>
          </a:p>
          <a:p>
            <a:r>
              <a:rPr lang="en-ZA" sz="2800" dirty="0"/>
              <a:t>Access to their records as part of Access to Information </a:t>
            </a:r>
            <a:r>
              <a:rPr lang="en-ZA" sz="2800" dirty="0" smtClean="0"/>
              <a:t>Act even while confidentiality is protected.</a:t>
            </a:r>
            <a:endParaRPr lang="en-ZA" sz="2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67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D</a:t>
            </a:r>
            <a:r>
              <a:rPr lang="en-ZA" dirty="0" smtClean="0"/>
              <a:t>. NHI &amp; </a:t>
            </a:r>
            <a:r>
              <a:rPr lang="en-ZA" dirty="0"/>
              <a:t>Mental Health Informatics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82453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ZA" i="1" dirty="0" smtClean="0"/>
              <a:t>August 2011 policy document on NHI </a:t>
            </a:r>
          </a:p>
          <a:p>
            <a:r>
              <a:rPr lang="en-ZA" dirty="0" smtClean="0"/>
              <a:t>Goal – to promote equity and efficiency to ensure that all South Africans have access to affordable quality health care services irrespective of their socioeconomic status.</a:t>
            </a:r>
          </a:p>
          <a:p>
            <a:r>
              <a:rPr lang="en-ZA" dirty="0" smtClean="0"/>
              <a:t> Phased in over a period of 14 </a:t>
            </a:r>
            <a:r>
              <a:rPr lang="en-ZA" dirty="0" smtClean="0"/>
              <a:t>years</a:t>
            </a:r>
          </a:p>
          <a:p>
            <a:r>
              <a:rPr lang="en-ZA" dirty="0" smtClean="0"/>
              <a:t>Quadruple </a:t>
            </a:r>
            <a:r>
              <a:rPr lang="en-ZA" dirty="0" smtClean="0"/>
              <a:t>burden of disease challenges to be met by NHI includes non-communicable diseases of which mental illness forms a significant part.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79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/>
              <a:t>D</a:t>
            </a:r>
            <a:r>
              <a:rPr lang="en-ZA" dirty="0" smtClean="0"/>
              <a:t>. NHI and Mental Health Informatics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Autofit/>
          </a:bodyPr>
          <a:lstStyle/>
          <a:p>
            <a:r>
              <a:rPr lang="en-ZA" dirty="0" smtClean="0"/>
              <a:t>Community health workers and (primary) district health </a:t>
            </a:r>
            <a:r>
              <a:rPr lang="en-ZA" dirty="0" smtClean="0"/>
              <a:t>services – </a:t>
            </a:r>
            <a:r>
              <a:rPr lang="en-ZA" dirty="0" smtClean="0"/>
              <a:t>1</a:t>
            </a:r>
            <a:r>
              <a:rPr lang="en-ZA" baseline="30000" dirty="0" smtClean="0"/>
              <a:t>st</a:t>
            </a:r>
            <a:r>
              <a:rPr lang="en-ZA" dirty="0" smtClean="0"/>
              <a:t> point of contact with levels of care increasing as patients health care needs escalate.</a:t>
            </a:r>
          </a:p>
          <a:p>
            <a:r>
              <a:rPr lang="en-ZA" dirty="0" smtClean="0"/>
              <a:t>An integrated ICT system which allows systems across levels of care to be linked  is </a:t>
            </a:r>
            <a:r>
              <a:rPr lang="en-ZA" dirty="0"/>
              <a:t>key to NHI </a:t>
            </a:r>
            <a:r>
              <a:rPr lang="en-ZA" dirty="0" smtClean="0"/>
              <a:t>rollout.  </a:t>
            </a:r>
            <a:r>
              <a:rPr lang="en-ZA" dirty="0"/>
              <a:t>I</a:t>
            </a:r>
            <a:r>
              <a:rPr lang="en-ZA" dirty="0" smtClean="0"/>
              <a:t>mplementation will require a national EHRs which can be accessed across levels of care and throughout South Africa. 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62331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</TotalTime>
  <Words>799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The Role of Health Informatics in Mental Health</vt:lpstr>
      <vt:lpstr>OVERVIEW</vt:lpstr>
      <vt:lpstr>A. Role &amp; application of mental health informatics</vt:lpstr>
      <vt:lpstr>B. Mental Health Practitioner needs</vt:lpstr>
      <vt:lpstr>B. Mental Health Practitioner needs</vt:lpstr>
      <vt:lpstr>C. Patient &amp; Carer Needs</vt:lpstr>
      <vt:lpstr>C. Patient &amp; Carer Needs</vt:lpstr>
      <vt:lpstr>D. NHI &amp; Mental Health Informatics</vt:lpstr>
      <vt:lpstr>D. NHI and Mental Health Informatics</vt:lpstr>
      <vt:lpstr>eHealth Strategy for SA</vt:lpstr>
      <vt:lpstr>G. Why Telepsychiatry makes sense in EC</vt:lpstr>
      <vt:lpstr>Limitations of application of Telepsychiatry in ECDoH</vt:lpstr>
      <vt:lpstr>Potential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Health Informatics in Mental Health</dc:title>
  <dc:creator>Dr Z Zingela</dc:creator>
  <cp:lastModifiedBy>Dr Z Zingela</cp:lastModifiedBy>
  <cp:revision>61</cp:revision>
  <dcterms:created xsi:type="dcterms:W3CDTF">2013-06-11T10:36:24Z</dcterms:created>
  <dcterms:modified xsi:type="dcterms:W3CDTF">2013-07-04T17:08:34Z</dcterms:modified>
</cp:coreProperties>
</file>