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845" r:id="rId2"/>
  </p:sldMasterIdLst>
  <p:notesMasterIdLst>
    <p:notesMasterId r:id="rId26"/>
  </p:notesMasterIdLst>
  <p:sldIdLst>
    <p:sldId id="256" r:id="rId3"/>
    <p:sldId id="275" r:id="rId4"/>
    <p:sldId id="285" r:id="rId5"/>
    <p:sldId id="288" r:id="rId6"/>
    <p:sldId id="289" r:id="rId7"/>
    <p:sldId id="257" r:id="rId8"/>
    <p:sldId id="291" r:id="rId9"/>
    <p:sldId id="290" r:id="rId10"/>
    <p:sldId id="274" r:id="rId11"/>
    <p:sldId id="292" r:id="rId12"/>
    <p:sldId id="277" r:id="rId13"/>
    <p:sldId id="293" r:id="rId14"/>
    <p:sldId id="278" r:id="rId15"/>
    <p:sldId id="276" r:id="rId16"/>
    <p:sldId id="294" r:id="rId17"/>
    <p:sldId id="295" r:id="rId18"/>
    <p:sldId id="296" r:id="rId19"/>
    <p:sldId id="297" r:id="rId20"/>
    <p:sldId id="298" r:id="rId21"/>
    <p:sldId id="299" r:id="rId22"/>
    <p:sldId id="273" r:id="rId23"/>
    <p:sldId id="264" r:id="rId24"/>
    <p:sldId id="30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p:cViewPr varScale="1">
        <p:scale>
          <a:sx n="69" d="100"/>
          <a:sy n="69" d="100"/>
        </p:scale>
        <p:origin x="-14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EBBFB8-74B2-471F-A8A8-9D625CE2DAAB}" type="datetimeFigureOut">
              <a:rPr lang="en-GB" smtClean="0"/>
              <a:t>05/07/2013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9FDA1-9193-4F0C-A208-7F9480CDA363}" type="slidenum">
              <a:rPr lang="en-GB" smtClean="0"/>
              <a:t>‹#›</a:t>
            </a:fld>
            <a:endParaRPr lang="en-GB"/>
          </a:p>
        </p:txBody>
      </p:sp>
    </p:spTree>
    <p:extLst>
      <p:ext uri="{BB962C8B-B14F-4D97-AF65-F5344CB8AC3E}">
        <p14:creationId xmlns:p14="http://schemas.microsoft.com/office/powerpoint/2010/main" val="2957193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Verdana" pitchFamily="-107" charset="0"/>
              </a:rPr>
              <a:t>The ultimate goal is to improve the quality of health care, research and education in medicine and health</a:t>
            </a:r>
          </a:p>
          <a:p>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A97ABDA6-ADC0-491B-8397-1A467FD3AFE3}" type="slidenum">
              <a:rPr lang="en-US">
                <a:solidFill>
                  <a:prstClr val="black"/>
                </a:solidFill>
              </a:rPr>
              <a:pPr eaLnBrk="1" hangingPunct="1"/>
              <a:t>21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152400" y="6324600"/>
            <a:ext cx="8832850" cy="3857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ea typeface="ＭＳ Ｐゴシック" pitchFamily="-107" charset="-128"/>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ea typeface="ＭＳ Ｐゴシック" pitchFamily="-107" charset="-128"/>
            </a:endParaRPr>
          </a:p>
        </p:txBody>
      </p:sp>
      <p:sp>
        <p:nvSpPr>
          <p:cNvPr id="6" name="Rectangle 5"/>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ea typeface="ＭＳ Ｐゴシック" pitchFamily="-107" charset="-128"/>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ea typeface="ＭＳ Ｐゴシック" pitchFamily="-107" charset="-128"/>
            </a:endParaRPr>
          </a:p>
        </p:txBody>
      </p:sp>
      <p:pic>
        <p:nvPicPr>
          <p:cNvPr id="10" name="Picture 32" descr="HiBBs_300dpi_CMYK.jpg"/>
          <p:cNvPicPr>
            <a:picLocks noChangeAspect="1"/>
          </p:cNvPicPr>
          <p:nvPr userDrawn="1"/>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781800" y="51816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reative common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91200" y="6400800"/>
            <a:ext cx="5334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a:xfrm>
            <a:off x="6781800" y="5867400"/>
            <a:ext cx="2133600" cy="400050"/>
          </a:xfrm>
          <a:prstGeom prst="rect">
            <a:avLst/>
          </a:prstGeom>
          <a:noFill/>
        </p:spPr>
        <p:txBody>
          <a:bodyPr>
            <a:spAutoFit/>
          </a:bodyPr>
          <a:lstStyle/>
          <a:p>
            <a:pPr fontAlgn="base">
              <a:spcBef>
                <a:spcPct val="0"/>
              </a:spcBef>
              <a:spcAft>
                <a:spcPct val="0"/>
              </a:spcAft>
              <a:defRPr/>
            </a:pPr>
            <a:r>
              <a:rPr lang="en-US" sz="1000">
                <a:solidFill>
                  <a:prstClr val="black"/>
                </a:solidFill>
                <a:latin typeface="Arial" charset="0"/>
                <a:ea typeface="ＭＳ Ｐゴシック" pitchFamily="-107" charset="-128"/>
              </a:rPr>
              <a:t>HIBBs is a program of the Global Health Informatics Partnership</a:t>
            </a:r>
          </a:p>
        </p:txBody>
      </p:sp>
      <p:pic>
        <p:nvPicPr>
          <p:cNvPr id="13" name="Picture 5" descr="logo2rgb.png"/>
          <p:cNvPicPr>
            <a:picLocks noChangeAspect="1"/>
          </p:cNvPicPr>
          <p:nvPr userDrawn="1"/>
        </p:nvPicPr>
        <p:blipFill>
          <a:blip r:embed="rId4">
            <a:extLst>
              <a:ext uri="{28A0092B-C50C-407E-A947-70E740481C1C}">
                <a14:useLocalDpi xmlns:a14="http://schemas.microsoft.com/office/drawing/2010/main" val="0"/>
              </a:ext>
            </a:extLst>
          </a:blip>
          <a:srcRect b="22185"/>
          <a:stretch>
            <a:fillRect/>
          </a:stretch>
        </p:blipFill>
        <p:spPr bwMode="auto">
          <a:xfrm>
            <a:off x="0" y="5024438"/>
            <a:ext cx="175260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logo2rgb.png"/>
          <p:cNvPicPr>
            <a:picLocks noChangeAspect="1"/>
          </p:cNvPicPr>
          <p:nvPr userDrawn="1"/>
        </p:nvPicPr>
        <p:blipFill>
          <a:blip r:embed="rId5">
            <a:extLst>
              <a:ext uri="{28A0092B-C50C-407E-A947-70E740481C1C}">
                <a14:useLocalDpi xmlns:a14="http://schemas.microsoft.com/office/drawing/2010/main" val="0"/>
              </a:ext>
            </a:extLst>
          </a:blip>
          <a:srcRect t="74716"/>
          <a:stretch>
            <a:fillRect/>
          </a:stretch>
        </p:blipFill>
        <p:spPr bwMode="auto">
          <a:xfrm>
            <a:off x="1371600" y="5410200"/>
            <a:ext cx="17160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dirty="0" smtClean="0"/>
              <a:t>Click to edit Master title style</a:t>
            </a:r>
            <a:endParaRPr lang="en-US" dirty="0"/>
          </a:p>
        </p:txBody>
      </p:sp>
      <p:sp>
        <p:nvSpPr>
          <p:cNvPr id="15" name="Footer Placeholder 16"/>
          <p:cNvSpPr>
            <a:spLocks noGrp="1"/>
          </p:cNvSpPr>
          <p:nvPr>
            <p:ph type="ftr" sz="quarter" idx="10"/>
          </p:nvPr>
        </p:nvSpPr>
        <p:spPr>
          <a:xfrm>
            <a:off x="152400" y="6400800"/>
            <a:ext cx="5334000" cy="228600"/>
          </a:xfrm>
          <a:prstGeom prst="rect">
            <a:avLst/>
          </a:prstGeom>
        </p:spPr>
        <p:txBody>
          <a:bodyPr vert="horz" wrap="square" lIns="91440" tIns="45720" rIns="91440" bIns="45720" numCol="1" anchor="t" anchorCtr="0" compatLnSpc="1">
            <a:prstTxWarp prst="textNoShape">
              <a:avLst/>
            </a:prstTxWarp>
          </a:bodyPr>
          <a:lstStyle>
            <a:lvl1pPr>
              <a:defRPr sz="1000" smtClean="0">
                <a:solidFill>
                  <a:schemeClr val="bg1"/>
                </a:solidFill>
                <a:latin typeface="Verdana" pitchFamily="-107" charset="0"/>
                <a:cs typeface="Arial" charset="0"/>
              </a:defRPr>
            </a:lvl1pPr>
          </a:lstStyle>
          <a:p>
            <a:pPr fontAlgn="base">
              <a:spcBef>
                <a:spcPct val="0"/>
              </a:spcBef>
              <a:spcAft>
                <a:spcPct val="0"/>
              </a:spcAft>
              <a:defRPr/>
            </a:pPr>
            <a:r>
              <a:rPr lang="en-US">
                <a:solidFill>
                  <a:prstClr val="white"/>
                </a:solidFill>
                <a:ea typeface="ＭＳ Ｐゴシック" pitchFamily="-107" charset="-128"/>
              </a:rPr>
              <a:t>Content licensed under Creative Commons Attribution-Share Alike 3.0 Unported</a:t>
            </a:r>
          </a:p>
          <a:p>
            <a:pPr fontAlgn="base">
              <a:spcBef>
                <a:spcPct val="0"/>
              </a:spcBef>
              <a:spcAft>
                <a:spcPct val="0"/>
              </a:spcAft>
              <a:defRPr/>
            </a:pPr>
            <a:endParaRPr lang="en-US">
              <a:solidFill>
                <a:prstClr val="white"/>
              </a:solidFill>
              <a:ea typeface="ＭＳ Ｐゴシック" pitchFamily="-107" charset="-128"/>
            </a:endParaRPr>
          </a:p>
        </p:txBody>
      </p:sp>
    </p:spTree>
    <p:extLst>
      <p:ext uri="{BB962C8B-B14F-4D97-AF65-F5344CB8AC3E}">
        <p14:creationId xmlns:p14="http://schemas.microsoft.com/office/powerpoint/2010/main" val="221318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17D06C-194F-4977-B3F3-27D7703AD67F}" type="datetimeFigureOut">
              <a:rPr lang="en-GB" smtClean="0"/>
              <a:t>05/07/2013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C546F2-D2A7-40FB-925A-76B3F8D5B92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D17D06C-194F-4977-B3F3-27D7703AD67F}" type="datetimeFigureOut">
              <a:rPr lang="en-GB" smtClean="0"/>
              <a:t>05/07/2013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C546F2-D2A7-40FB-925A-76B3F8D5B921}"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D17D06C-194F-4977-B3F3-27D7703AD67F}" type="datetimeFigureOut">
              <a:rPr lang="en-GB" smtClean="0"/>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C546F2-D2A7-40FB-925A-76B3F8D5B921}"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17D06C-194F-4977-B3F3-27D7703AD67F}" type="datetimeFigureOut">
              <a:rPr lang="en-GB" smtClean="0"/>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C546F2-D2A7-40FB-925A-76B3F8D5B921}"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7D06C-194F-4977-B3F3-27D7703AD67F}" type="datetimeFigureOut">
              <a:rPr lang="en-GB" smtClean="0"/>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546F2-D2A7-40FB-925A-76B3F8D5B921}"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D17D06C-194F-4977-B3F3-27D7703AD67F}" type="datetimeFigureOut">
              <a:rPr lang="en-GB" smtClean="0"/>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546F2-D2A7-40FB-925A-76B3F8D5B921}"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036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ea typeface="ＭＳ Ｐゴシック" pitchFamily="-107" charset="-128"/>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half" idx="2"/>
          </p:nvPr>
        </p:nvSpPr>
        <p:spPr>
          <a:xfrm>
            <a:off x="4800600" y="1371600"/>
            <a:ext cx="4038600" cy="4681728"/>
          </a:xfrm>
        </p:spPr>
        <p:txBody>
          <a:bodyPr/>
          <a:lstStyle>
            <a:lvl1pPr>
              <a:defRPr sz="25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464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extBox 1"/>
          <p:cNvSpPr txBox="1"/>
          <p:nvPr userDrawn="1"/>
        </p:nvSpPr>
        <p:spPr>
          <a:xfrm>
            <a:off x="457200" y="4572000"/>
            <a:ext cx="8305800" cy="1600438"/>
          </a:xfrm>
          <a:prstGeom prst="rect">
            <a:avLst/>
          </a:prstGeom>
          <a:noFill/>
          <a:ln cap="flat">
            <a:solidFill>
              <a:srgbClr val="29293E"/>
            </a:solidFill>
          </a:ln>
          <a:scene3d>
            <a:camera prst="orthographicFront"/>
            <a:lightRig rig="threePt" dir="t"/>
          </a:scene3d>
          <a:sp3d>
            <a:bevelT/>
          </a:sp3d>
        </p:spPr>
        <p:txBody>
          <a:bodyPr>
            <a:spAutoFit/>
          </a:bodyPr>
          <a:lstStyle/>
          <a:p>
            <a:pPr algn="ctr" fontAlgn="base">
              <a:spcBef>
                <a:spcPct val="0"/>
              </a:spcBef>
              <a:spcAft>
                <a:spcPct val="0"/>
              </a:spcAft>
              <a:defRPr/>
            </a:pPr>
            <a:r>
              <a:rPr lang="en-US" sz="2000">
                <a:solidFill>
                  <a:prstClr val="black"/>
                </a:solidFill>
                <a:latin typeface="Arial" charset="0"/>
                <a:ea typeface="ＭＳ Ｐゴシック" pitchFamily="-107" charset="-128"/>
              </a:rPr>
              <a:t>The work is provided under the terms of this </a:t>
            </a:r>
            <a:r>
              <a:rPr lang="en-US" sz="2000" u="sng">
                <a:solidFill>
                  <a:srgbClr val="C00000"/>
                </a:solidFill>
                <a:latin typeface="Arial" charset="0"/>
                <a:ea typeface="ＭＳ Ｐゴシック" pitchFamily="-107" charset="-128"/>
              </a:rPr>
              <a:t>Creative Commons Public License </a:t>
            </a:r>
            <a:r>
              <a:rPr lang="en-US" sz="2000">
                <a:solidFill>
                  <a:prstClr val="black"/>
                </a:solidFill>
                <a:latin typeface="Arial" charset="0"/>
                <a:ea typeface="ＭＳ Ｐゴシック" pitchFamily="-107" charset="-128"/>
              </a:rPr>
              <a:t>(“CCPL" or "license"). The work is protected by copyright and/or other applicable law. Any use of the work other than as authorized under this license or copyright law is prohibited. </a:t>
            </a:r>
          </a:p>
          <a:p>
            <a:pPr fontAlgn="base">
              <a:spcBef>
                <a:spcPct val="0"/>
              </a:spcBef>
              <a:spcAft>
                <a:spcPct val="0"/>
              </a:spcAft>
              <a:defRPr/>
            </a:pPr>
            <a:endParaRPr lang="en-US">
              <a:solidFill>
                <a:prstClr val="black"/>
              </a:solidFill>
              <a:latin typeface="Arial" charset="0"/>
              <a:ea typeface="ＭＳ Ｐゴシック" pitchFamily="-107" charset="-128"/>
            </a:endParaRPr>
          </a:p>
        </p:txBody>
      </p:sp>
      <p:pic>
        <p:nvPicPr>
          <p:cNvPr id="3" name="Picture 8" descr="GHiP_300dpi_CMYK 0810.jpg"/>
          <p:cNvPicPr>
            <a:picLocks noChangeAspect="1"/>
          </p:cNvPicPr>
          <p:nvPr userDrawn="1"/>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85800" y="3048000"/>
            <a:ext cx="33528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4114800" y="3124200"/>
            <a:ext cx="4343400" cy="923925"/>
          </a:xfrm>
          <a:prstGeom prst="rect">
            <a:avLst/>
          </a:prstGeom>
          <a:noFill/>
        </p:spPr>
        <p:txBody>
          <a:bodyPr>
            <a:spAutoFit/>
          </a:bodyPr>
          <a:lstStyle/>
          <a:p>
            <a:pPr fontAlgn="base">
              <a:spcBef>
                <a:spcPct val="0"/>
              </a:spcBef>
              <a:spcAft>
                <a:spcPct val="0"/>
              </a:spcAft>
              <a:defRPr/>
            </a:pPr>
            <a:r>
              <a:rPr lang="en-US">
                <a:solidFill>
                  <a:prstClr val="black"/>
                </a:solidFill>
                <a:latin typeface="Arial" charset="0"/>
                <a:ea typeface="ＭＳ Ｐゴシック" pitchFamily="-107" charset="-128"/>
              </a:rPr>
              <a:t>HIBBs is a program of the Global Health Informatics Partnership</a:t>
            </a:r>
          </a:p>
          <a:p>
            <a:pPr fontAlgn="base">
              <a:spcBef>
                <a:spcPct val="0"/>
              </a:spcBef>
              <a:spcAft>
                <a:spcPct val="0"/>
              </a:spcAft>
              <a:defRPr/>
            </a:pPr>
            <a:r>
              <a:rPr lang="en-US">
                <a:solidFill>
                  <a:prstClr val="black"/>
                </a:solidFill>
                <a:latin typeface="Arial" charset="0"/>
                <a:ea typeface="ＭＳ Ｐゴシック" pitchFamily="-107" charset="-128"/>
              </a:rPr>
              <a:t>www.ghip.net</a:t>
            </a:r>
          </a:p>
        </p:txBody>
      </p:sp>
      <p:sp>
        <p:nvSpPr>
          <p:cNvPr id="5" name="Rectangle 4"/>
          <p:cNvSpPr/>
          <p:nvPr userDrawn="1"/>
        </p:nvSpPr>
        <p:spPr>
          <a:xfrm>
            <a:off x="457200" y="2819400"/>
            <a:ext cx="8305800" cy="1524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pitchFamily="-107" charset="-128"/>
            </a:endParaRPr>
          </a:p>
        </p:txBody>
      </p:sp>
    </p:spTree>
    <p:extLst>
      <p:ext uri="{BB962C8B-B14F-4D97-AF65-F5344CB8AC3E}">
        <p14:creationId xmlns:p14="http://schemas.microsoft.com/office/powerpoint/2010/main" val="370810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17D06C-194F-4977-B3F3-27D7703AD67F}" type="datetimeFigureOut">
              <a:rPr lang="en-GB" smtClean="0"/>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546F2-D2A7-40FB-925A-76B3F8D5B92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7D06C-194F-4977-B3F3-27D7703AD67F}" type="datetimeFigureOut">
              <a:rPr lang="en-GB" smtClean="0"/>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546F2-D2A7-40FB-925A-76B3F8D5B921}"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17D06C-194F-4977-B3F3-27D7703AD67F}" type="datetimeFigureOut">
              <a:rPr lang="en-GB" smtClean="0"/>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546F2-D2A7-40FB-925A-76B3F8D5B92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D17D06C-194F-4977-B3F3-27D7703AD67F}" type="datetimeFigureOut">
              <a:rPr lang="en-GB" smtClean="0"/>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C546F2-D2A7-40FB-925A-76B3F8D5B921}"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17D06C-194F-4977-B3F3-27D7703AD67F}" type="datetimeFigureOut">
              <a:rPr lang="en-GB" smtClean="0"/>
              <a:t>05/07/2013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C546F2-D2A7-40FB-925A-76B3F8D5B92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ea typeface="ＭＳ Ｐゴシック" pitchFamily="-107" charset="-128"/>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ea typeface="ＭＳ Ｐゴシック" pitchFamily="-107" charset="-128"/>
            </a:endParaRPr>
          </a:p>
        </p:txBody>
      </p:sp>
      <p:sp>
        <p:nvSpPr>
          <p:cNvPr id="102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20" descr="HiBBs_300dpi_CMYK.jpg"/>
          <p:cNvPicPr>
            <a:picLocks noChangeAspect="1"/>
          </p:cNvPicPr>
          <p:nvPr userDrawn="1"/>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772400" y="6324600"/>
            <a:ext cx="1041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6" descr="creative commons.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553200"/>
            <a:ext cx="4572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logo2rgb.png"/>
          <p:cNvPicPr>
            <a:picLocks noChangeAspect="1"/>
          </p:cNvPicPr>
          <p:nvPr userDrawn="1"/>
        </p:nvPicPr>
        <p:blipFill>
          <a:blip r:embed="rId8">
            <a:extLst>
              <a:ext uri="{28A0092B-C50C-407E-A947-70E740481C1C}">
                <a14:useLocalDpi xmlns:a14="http://schemas.microsoft.com/office/drawing/2010/main" val="0"/>
              </a:ext>
            </a:extLst>
          </a:blip>
          <a:srcRect b="22185"/>
          <a:stretch>
            <a:fillRect/>
          </a:stretch>
        </p:blipFill>
        <p:spPr bwMode="auto">
          <a:xfrm>
            <a:off x="4038600" y="6324600"/>
            <a:ext cx="54133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6" descr="logo2rgb.png"/>
          <p:cNvPicPr>
            <a:picLocks noChangeAspect="1"/>
          </p:cNvPicPr>
          <p:nvPr userDrawn="1"/>
        </p:nvPicPr>
        <p:blipFill>
          <a:blip r:embed="rId9">
            <a:extLst>
              <a:ext uri="{28A0092B-C50C-407E-A947-70E740481C1C}">
                <a14:useLocalDpi xmlns:a14="http://schemas.microsoft.com/office/drawing/2010/main" val="0"/>
              </a:ext>
            </a:extLst>
          </a:blip>
          <a:srcRect t="74716"/>
          <a:stretch>
            <a:fillRect/>
          </a:stretch>
        </p:blipFill>
        <p:spPr bwMode="auto">
          <a:xfrm>
            <a:off x="4495800" y="6462713"/>
            <a:ext cx="701675"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16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algn="ctr" rtl="0" eaLnBrk="0" fontAlgn="base" hangingPunct="0">
        <a:spcBef>
          <a:spcPct val="0"/>
        </a:spcBef>
        <a:spcAft>
          <a:spcPct val="0"/>
        </a:spcAft>
        <a:defRPr sz="3600" kern="1200">
          <a:solidFill>
            <a:srgbClr val="A90000"/>
          </a:solidFill>
          <a:latin typeface="Verdana" pitchFamily="34" charset="0"/>
          <a:ea typeface="ＭＳ Ｐゴシック" pitchFamily="-107" charset="-128"/>
          <a:cs typeface="+mj-cs"/>
        </a:defRPr>
      </a:lvl1pPr>
      <a:lvl2pPr algn="ctr" rtl="0" eaLnBrk="0" fontAlgn="base" hangingPunct="0">
        <a:spcBef>
          <a:spcPct val="0"/>
        </a:spcBef>
        <a:spcAft>
          <a:spcPct val="0"/>
        </a:spcAft>
        <a:defRPr sz="3600">
          <a:solidFill>
            <a:srgbClr val="A90000"/>
          </a:solidFill>
          <a:latin typeface="Verdana" pitchFamily="34" charset="0"/>
          <a:ea typeface="ＭＳ Ｐゴシック" pitchFamily="-107" charset="-128"/>
        </a:defRPr>
      </a:lvl2pPr>
      <a:lvl3pPr algn="ctr" rtl="0" eaLnBrk="0" fontAlgn="base" hangingPunct="0">
        <a:spcBef>
          <a:spcPct val="0"/>
        </a:spcBef>
        <a:spcAft>
          <a:spcPct val="0"/>
        </a:spcAft>
        <a:defRPr sz="3600">
          <a:solidFill>
            <a:srgbClr val="A90000"/>
          </a:solidFill>
          <a:latin typeface="Verdana" pitchFamily="34" charset="0"/>
          <a:ea typeface="ＭＳ Ｐゴシック" pitchFamily="-107" charset="-128"/>
        </a:defRPr>
      </a:lvl3pPr>
      <a:lvl4pPr algn="ctr" rtl="0" eaLnBrk="0" fontAlgn="base" hangingPunct="0">
        <a:spcBef>
          <a:spcPct val="0"/>
        </a:spcBef>
        <a:spcAft>
          <a:spcPct val="0"/>
        </a:spcAft>
        <a:defRPr sz="3600">
          <a:solidFill>
            <a:srgbClr val="A90000"/>
          </a:solidFill>
          <a:latin typeface="Verdana" pitchFamily="34" charset="0"/>
          <a:ea typeface="ＭＳ Ｐゴシック" pitchFamily="-107" charset="-128"/>
        </a:defRPr>
      </a:lvl4pPr>
      <a:lvl5pPr algn="ctr" rtl="0" eaLnBrk="0" fontAlgn="base" hangingPunct="0">
        <a:spcBef>
          <a:spcPct val="0"/>
        </a:spcBef>
        <a:spcAft>
          <a:spcPct val="0"/>
        </a:spcAft>
        <a:defRPr sz="3600">
          <a:solidFill>
            <a:srgbClr val="A90000"/>
          </a:solidFill>
          <a:latin typeface="Verdana" pitchFamily="34" charset="0"/>
          <a:ea typeface="ＭＳ Ｐゴシック" pitchFamily="-107" charset="-128"/>
        </a:defRPr>
      </a:lvl5pPr>
      <a:lvl6pPr marL="457200" algn="ctr" rtl="0" eaLnBrk="1" fontAlgn="base" hangingPunct="1">
        <a:spcBef>
          <a:spcPct val="0"/>
        </a:spcBef>
        <a:spcAft>
          <a:spcPct val="0"/>
        </a:spcAft>
        <a:defRPr sz="3300">
          <a:solidFill>
            <a:srgbClr val="A90000"/>
          </a:solidFill>
          <a:latin typeface="Georgia" pitchFamily="18" charset="0"/>
        </a:defRPr>
      </a:lvl6pPr>
      <a:lvl7pPr marL="914400" algn="ctr" rtl="0" eaLnBrk="1" fontAlgn="base" hangingPunct="1">
        <a:spcBef>
          <a:spcPct val="0"/>
        </a:spcBef>
        <a:spcAft>
          <a:spcPct val="0"/>
        </a:spcAft>
        <a:defRPr sz="3300">
          <a:solidFill>
            <a:srgbClr val="A90000"/>
          </a:solidFill>
          <a:latin typeface="Georgia" pitchFamily="18" charset="0"/>
        </a:defRPr>
      </a:lvl7pPr>
      <a:lvl8pPr marL="1371600" algn="ctr" rtl="0" eaLnBrk="1" fontAlgn="base" hangingPunct="1">
        <a:spcBef>
          <a:spcPct val="0"/>
        </a:spcBef>
        <a:spcAft>
          <a:spcPct val="0"/>
        </a:spcAft>
        <a:defRPr sz="3300">
          <a:solidFill>
            <a:srgbClr val="A90000"/>
          </a:solidFill>
          <a:latin typeface="Georgia" pitchFamily="18" charset="0"/>
        </a:defRPr>
      </a:lvl8pPr>
      <a:lvl9pPr marL="1828800" algn="ctr" rtl="0" eaLnBrk="1" fontAlgn="base" hangingPunct="1">
        <a:spcBef>
          <a:spcPct val="0"/>
        </a:spcBef>
        <a:spcAft>
          <a:spcPct val="0"/>
        </a:spcAft>
        <a:defRPr sz="3300">
          <a:solidFill>
            <a:srgbClr val="A90000"/>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07" charset="2"/>
        <a:buChar char=""/>
        <a:defRPr sz="2700" kern="1200">
          <a:solidFill>
            <a:schemeClr val="tx1"/>
          </a:solidFill>
          <a:latin typeface="Verdana" pitchFamily="34" charset="0"/>
          <a:ea typeface="ＭＳ Ｐゴシック" pitchFamily="-107" charset="-128"/>
          <a:cs typeface="+mn-cs"/>
        </a:defRPr>
      </a:lvl1pPr>
      <a:lvl2pPr marL="547688" indent="-273050" algn="l" rtl="0" eaLnBrk="0" fontAlgn="base" hangingPunct="0">
        <a:spcBef>
          <a:spcPct val="20000"/>
        </a:spcBef>
        <a:spcAft>
          <a:spcPct val="0"/>
        </a:spcAft>
        <a:buClr>
          <a:srgbClr val="C00000"/>
        </a:buClr>
        <a:buSzPct val="70000"/>
        <a:buFont typeface="Wingdings" pitchFamily="2" charset="2"/>
        <a:buChar char=""/>
        <a:defRPr sz="2200" kern="1200">
          <a:solidFill>
            <a:schemeClr val="tx1"/>
          </a:solidFill>
          <a:latin typeface="Verdana" pitchFamily="34" charset="0"/>
          <a:ea typeface="ＭＳ Ｐゴシック" pitchFamily="-107" charset="-128"/>
          <a:cs typeface="+mn-cs"/>
        </a:defRPr>
      </a:lvl2pPr>
      <a:lvl3pPr marL="822325" indent="-228600" algn="l" rtl="0" eaLnBrk="0" fontAlgn="base" hangingPunct="0">
        <a:spcBef>
          <a:spcPct val="20000"/>
        </a:spcBef>
        <a:spcAft>
          <a:spcPct val="0"/>
        </a:spcAft>
        <a:buClr>
          <a:srgbClr val="C00000"/>
        </a:buClr>
        <a:buSzPct val="75000"/>
        <a:buFont typeface="Wingdings 2" pitchFamily="-107" charset="2"/>
        <a:buChar char=""/>
        <a:defRPr sz="2000" kern="1200">
          <a:solidFill>
            <a:schemeClr val="tx1"/>
          </a:solidFill>
          <a:latin typeface="Verdana" pitchFamily="34" charset="0"/>
          <a:ea typeface="ＭＳ Ｐゴシック" pitchFamily="-107" charset="-128"/>
          <a:cs typeface="+mn-cs"/>
        </a:defRPr>
      </a:lvl3pPr>
      <a:lvl4pPr marL="1096963" indent="-228600" algn="l" rtl="0" eaLnBrk="0" fontAlgn="base" hangingPunct="0">
        <a:spcBef>
          <a:spcPct val="20000"/>
        </a:spcBef>
        <a:spcAft>
          <a:spcPct val="0"/>
        </a:spcAft>
        <a:buClr>
          <a:srgbClr val="C00000"/>
        </a:buClr>
        <a:buSzPct val="70000"/>
        <a:buFont typeface="Wingdings" pitchFamily="2" charset="2"/>
        <a:buChar char=""/>
        <a:defRPr sz="2000" kern="1200">
          <a:solidFill>
            <a:schemeClr val="tx1"/>
          </a:solidFill>
          <a:latin typeface="Verdana" pitchFamily="34" charset="0"/>
          <a:ea typeface="ＭＳ Ｐゴシック" pitchFamily="-107" charset="-128"/>
          <a:cs typeface="+mn-cs"/>
        </a:defRPr>
      </a:lvl4pPr>
      <a:lvl5pPr marL="1371600" indent="-228600" algn="l" rtl="0" eaLnBrk="0" fontAlgn="base" hangingPunct="0">
        <a:spcBef>
          <a:spcPct val="20000"/>
        </a:spcBef>
        <a:spcAft>
          <a:spcPct val="0"/>
        </a:spcAft>
        <a:buClr>
          <a:srgbClr val="C00000"/>
        </a:buClr>
        <a:buChar char="•"/>
        <a:defRPr sz="2000" kern="1200">
          <a:solidFill>
            <a:schemeClr val="tx1"/>
          </a:solidFill>
          <a:latin typeface="Verdana" pitchFamily="34" charset="0"/>
          <a:ea typeface="ＭＳ Ｐゴシック" pitchFamily="-107"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7/5/2013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772400" cy="1872208"/>
          </a:xfrm>
        </p:spPr>
        <p:txBody>
          <a:bodyPr>
            <a:noAutofit/>
          </a:bodyPr>
          <a:lstStyle/>
          <a:p>
            <a:r>
              <a:rPr lang="en-GB" sz="5400" b="1" dirty="0" smtClean="0">
                <a:solidFill>
                  <a:schemeClr val="bg2">
                    <a:lumMod val="75000"/>
                  </a:schemeClr>
                </a:solidFill>
                <a:effectLst>
                  <a:outerShdw blurRad="38100" dist="38100" dir="2700000" algn="tl">
                    <a:srgbClr val="000000">
                      <a:alpha val="43137"/>
                    </a:srgbClr>
                  </a:outerShdw>
                </a:effectLst>
              </a:rPr>
              <a:t>Mental Health Informatics</a:t>
            </a:r>
            <a:endParaRPr lang="en-GB" sz="5400" b="1" dirty="0">
              <a:solidFill>
                <a:schemeClr val="bg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GB" sz="2400" b="1" dirty="0" smtClean="0">
                <a:solidFill>
                  <a:schemeClr val="accent4">
                    <a:lumMod val="50000"/>
                  </a:schemeClr>
                </a:solidFill>
              </a:rPr>
              <a:t>Stoffel Grobler</a:t>
            </a:r>
          </a:p>
          <a:p>
            <a:r>
              <a:rPr lang="en-GB" b="1" dirty="0" smtClean="0">
                <a:solidFill>
                  <a:schemeClr val="accent4">
                    <a:lumMod val="50000"/>
                  </a:schemeClr>
                </a:solidFill>
              </a:rPr>
              <a:t>Elizabeth </a:t>
            </a:r>
            <a:r>
              <a:rPr lang="en-GB" b="1" dirty="0" err="1" smtClean="0">
                <a:solidFill>
                  <a:schemeClr val="accent4">
                    <a:lumMod val="50000"/>
                  </a:schemeClr>
                </a:solidFill>
              </a:rPr>
              <a:t>Donkin</a:t>
            </a:r>
            <a:r>
              <a:rPr lang="en-GB" b="1" dirty="0" smtClean="0">
                <a:solidFill>
                  <a:schemeClr val="accent4">
                    <a:lumMod val="50000"/>
                  </a:schemeClr>
                </a:solidFill>
              </a:rPr>
              <a:t> Hospital and WSU Medical School</a:t>
            </a:r>
            <a:endParaRPr lang="en-GB" b="1" dirty="0">
              <a:solidFill>
                <a:schemeClr val="accent4">
                  <a:lumMod val="50000"/>
                </a:schemeClr>
              </a:solidFill>
            </a:endParaRPr>
          </a:p>
        </p:txBody>
      </p:sp>
    </p:spTree>
    <p:extLst>
      <p:ext uri="{BB962C8B-B14F-4D97-AF65-F5344CB8AC3E}">
        <p14:creationId xmlns:p14="http://schemas.microsoft.com/office/powerpoint/2010/main" val="136096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94C600"/>
              </a:buClr>
            </a:pPr>
            <a:r>
              <a:rPr lang="en-GB" dirty="0">
                <a:solidFill>
                  <a:schemeClr val="tx1"/>
                </a:solidFill>
              </a:rPr>
              <a:t>Improved </a:t>
            </a:r>
            <a:r>
              <a:rPr lang="en-GB" dirty="0" smtClean="0">
                <a:solidFill>
                  <a:schemeClr val="tx1"/>
                </a:solidFill>
              </a:rPr>
              <a:t>statistics</a:t>
            </a:r>
          </a:p>
          <a:p>
            <a:pPr lvl="0">
              <a:buClr>
                <a:srgbClr val="94C600"/>
              </a:buClr>
            </a:pPr>
            <a:endParaRPr lang="en-GB" dirty="0">
              <a:solidFill>
                <a:schemeClr val="tx1"/>
              </a:solidFill>
            </a:endParaRPr>
          </a:p>
          <a:p>
            <a:pPr>
              <a:buClr>
                <a:srgbClr val="94C600"/>
              </a:buClr>
            </a:pPr>
            <a:r>
              <a:rPr lang="en-GB" dirty="0">
                <a:solidFill>
                  <a:schemeClr val="tx1"/>
                </a:solidFill>
              </a:rPr>
              <a:t>Allocation of </a:t>
            </a:r>
            <a:r>
              <a:rPr lang="en-GB" dirty="0" smtClean="0">
                <a:solidFill>
                  <a:schemeClr val="tx1"/>
                </a:solidFill>
              </a:rPr>
              <a:t>resources</a:t>
            </a:r>
          </a:p>
          <a:p>
            <a:pPr>
              <a:buClr>
                <a:srgbClr val="94C600"/>
              </a:buClr>
            </a:pPr>
            <a:endParaRPr lang="en-GB" dirty="0">
              <a:solidFill>
                <a:schemeClr val="tx1"/>
              </a:solidFill>
            </a:endParaRPr>
          </a:p>
          <a:p>
            <a:pPr>
              <a:buClr>
                <a:srgbClr val="94C600"/>
              </a:buClr>
            </a:pPr>
            <a:r>
              <a:rPr lang="en-GB" dirty="0">
                <a:solidFill>
                  <a:schemeClr val="tx1"/>
                </a:solidFill>
              </a:rPr>
              <a:t>Planning of outreach services</a:t>
            </a:r>
          </a:p>
          <a:p>
            <a:endParaRPr lang="en-GB" dirty="0"/>
          </a:p>
        </p:txBody>
      </p:sp>
      <p:sp>
        <p:nvSpPr>
          <p:cNvPr id="3" name="Title 2"/>
          <p:cNvSpPr>
            <a:spLocks noGrp="1"/>
          </p:cNvSpPr>
          <p:nvPr>
            <p:ph type="title"/>
          </p:nvPr>
        </p:nvSpPr>
        <p:spPr/>
        <p:txBody>
          <a:bodyPr/>
          <a:lstStyle/>
          <a:p>
            <a:r>
              <a:rPr lang="en-GB" dirty="0" smtClean="0"/>
              <a:t>Other spinoffs</a:t>
            </a:r>
            <a:endParaRPr lang="en-GB" dirty="0"/>
          </a:p>
        </p:txBody>
      </p:sp>
    </p:spTree>
    <p:extLst>
      <p:ext uri="{BB962C8B-B14F-4D97-AF65-F5344CB8AC3E}">
        <p14:creationId xmlns:p14="http://schemas.microsoft.com/office/powerpoint/2010/main" val="1600488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6"/>
            <a:ext cx="7660373" cy="3921885"/>
          </a:xfrm>
        </p:spPr>
        <p:txBody>
          <a:bodyPr>
            <a:noAutofit/>
          </a:bodyPr>
          <a:lstStyle/>
          <a:p>
            <a:pPr marL="0" indent="0">
              <a:buNone/>
            </a:pPr>
            <a:r>
              <a:rPr lang="en-GB" sz="2000" dirty="0">
                <a:solidFill>
                  <a:schemeClr val="tx1"/>
                </a:solidFill>
              </a:rPr>
              <a:t>Speech by the Minister of Health Dr Aaron </a:t>
            </a:r>
            <a:r>
              <a:rPr lang="en-GB" sz="2000" dirty="0" err="1">
                <a:solidFill>
                  <a:schemeClr val="tx1"/>
                </a:solidFill>
              </a:rPr>
              <a:t>Motsoaledi</a:t>
            </a:r>
            <a:r>
              <a:rPr lang="en-GB" sz="2000" dirty="0">
                <a:solidFill>
                  <a:schemeClr val="tx1"/>
                </a:solidFill>
              </a:rPr>
              <a:t> at the opening of the Medical Informatics </a:t>
            </a:r>
            <a:r>
              <a:rPr lang="en-GB" sz="2000" dirty="0" smtClean="0">
                <a:solidFill>
                  <a:schemeClr val="tx1"/>
                </a:solidFill>
              </a:rPr>
              <a:t>Congress, September </a:t>
            </a:r>
            <a:r>
              <a:rPr lang="en-GB" sz="2000" dirty="0">
                <a:solidFill>
                  <a:schemeClr val="tx1"/>
                </a:solidFill>
              </a:rPr>
              <a:t>2010, Cape </a:t>
            </a:r>
            <a:r>
              <a:rPr lang="en-GB" sz="2000" dirty="0" smtClean="0">
                <a:solidFill>
                  <a:schemeClr val="tx1"/>
                </a:solidFill>
              </a:rPr>
              <a:t>Town</a:t>
            </a:r>
          </a:p>
          <a:p>
            <a:pPr marL="0" indent="0">
              <a:buNone/>
            </a:pPr>
            <a:endParaRPr lang="en-GB" sz="2000" dirty="0">
              <a:solidFill>
                <a:schemeClr val="tx1"/>
              </a:solidFill>
            </a:endParaRPr>
          </a:p>
          <a:p>
            <a:r>
              <a:rPr lang="en-GB" sz="2000" dirty="0" smtClean="0">
                <a:solidFill>
                  <a:schemeClr val="tx1"/>
                </a:solidFill>
              </a:rPr>
              <a:t>We </a:t>
            </a:r>
            <a:r>
              <a:rPr lang="en-GB" sz="2000" dirty="0">
                <a:solidFill>
                  <a:schemeClr val="tx1"/>
                </a:solidFill>
              </a:rPr>
              <a:t>need </a:t>
            </a:r>
            <a:r>
              <a:rPr lang="en-GB" sz="2000" dirty="0">
                <a:solidFill>
                  <a:schemeClr val="accent1">
                    <a:lumMod val="50000"/>
                  </a:schemeClr>
                </a:solidFill>
              </a:rPr>
              <a:t>timely and accurate health information </a:t>
            </a:r>
            <a:r>
              <a:rPr lang="en-GB" sz="2000" dirty="0">
                <a:solidFill>
                  <a:schemeClr val="tx1"/>
                </a:solidFill>
              </a:rPr>
              <a:t>for various reasons such as </a:t>
            </a:r>
            <a:r>
              <a:rPr lang="en-GB" sz="2000" dirty="0">
                <a:solidFill>
                  <a:schemeClr val="accent1">
                    <a:lumMod val="50000"/>
                  </a:schemeClr>
                </a:solidFill>
              </a:rPr>
              <a:t>patient management</a:t>
            </a:r>
            <a:r>
              <a:rPr lang="en-GB" sz="2000" dirty="0">
                <a:solidFill>
                  <a:schemeClr val="tx1"/>
                </a:solidFill>
              </a:rPr>
              <a:t>, disease control and prevention, service delivery, resources allocation and planning, monitoring, reporting and evaluation. </a:t>
            </a:r>
            <a:endParaRPr lang="en-GB" sz="2000" dirty="0" smtClean="0">
              <a:solidFill>
                <a:schemeClr val="tx1"/>
              </a:solidFill>
            </a:endParaRPr>
          </a:p>
          <a:p>
            <a:endParaRPr lang="en-GB" sz="2000" dirty="0" smtClean="0">
              <a:solidFill>
                <a:schemeClr val="tx1"/>
              </a:solidFill>
            </a:endParaRPr>
          </a:p>
          <a:p>
            <a:r>
              <a:rPr lang="en-GB" sz="2000" dirty="0" smtClean="0">
                <a:solidFill>
                  <a:schemeClr val="tx1"/>
                </a:solidFill>
              </a:rPr>
              <a:t>We </a:t>
            </a:r>
            <a:r>
              <a:rPr lang="en-GB" sz="2000" dirty="0">
                <a:solidFill>
                  <a:schemeClr val="tx1"/>
                </a:solidFill>
              </a:rPr>
              <a:t>also need information</a:t>
            </a:r>
            <a:r>
              <a:rPr lang="en-GB" sz="2000" dirty="0">
                <a:solidFill>
                  <a:schemeClr val="accent1">
                    <a:lumMod val="50000"/>
                  </a:schemeClr>
                </a:solidFill>
              </a:rPr>
              <a:t> to demonstrate evidence whether our policies, strategies and interventions are effective </a:t>
            </a:r>
            <a:r>
              <a:rPr lang="en-GB" sz="2000" dirty="0">
                <a:solidFill>
                  <a:schemeClr val="tx1"/>
                </a:solidFill>
              </a:rPr>
              <a:t>in reducing the burden of disease. </a:t>
            </a:r>
            <a:endParaRPr lang="en-GB" sz="2000" dirty="0" smtClean="0">
              <a:solidFill>
                <a:schemeClr val="tx1"/>
              </a:solidFill>
            </a:endParaRPr>
          </a:p>
        </p:txBody>
      </p:sp>
      <p:sp>
        <p:nvSpPr>
          <p:cNvPr id="2" name="Title 1"/>
          <p:cNvSpPr>
            <a:spLocks noGrp="1"/>
          </p:cNvSpPr>
          <p:nvPr>
            <p:ph type="title"/>
          </p:nvPr>
        </p:nvSpPr>
        <p:spPr/>
        <p:txBody>
          <a:bodyPr>
            <a:normAutofit/>
          </a:bodyPr>
          <a:lstStyle/>
          <a:p>
            <a:r>
              <a:rPr lang="en-GB" sz="3200" dirty="0" smtClean="0"/>
              <a:t>Minister </a:t>
            </a:r>
            <a:r>
              <a:rPr lang="en-GB" sz="3200" dirty="0"/>
              <a:t>of </a:t>
            </a:r>
            <a:r>
              <a:rPr lang="en-GB" sz="3200" dirty="0" smtClean="0"/>
              <a:t>Health: Dr </a:t>
            </a:r>
            <a:r>
              <a:rPr lang="en-GB" sz="3200" dirty="0"/>
              <a:t>Aaron </a:t>
            </a:r>
            <a:r>
              <a:rPr lang="en-GB" sz="3200" dirty="0" err="1" smtClean="0"/>
              <a:t>Motsoaledi</a:t>
            </a:r>
            <a:endParaRPr lang="en-GB" sz="3200" dirty="0"/>
          </a:p>
        </p:txBody>
      </p:sp>
    </p:spTree>
    <p:extLst>
      <p:ext uri="{BB962C8B-B14F-4D97-AF65-F5344CB8AC3E}">
        <p14:creationId xmlns:p14="http://schemas.microsoft.com/office/powerpoint/2010/main" val="1241528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94C600"/>
              </a:buClr>
            </a:pPr>
            <a:r>
              <a:rPr lang="en-GB" sz="1800" dirty="0">
                <a:solidFill>
                  <a:schemeClr val="tx1"/>
                </a:solidFill>
                <a:latin typeface="Verdana"/>
              </a:rPr>
              <a:t>For the health sector, the priority is improving the health status of the entire population and to contribute to </a:t>
            </a:r>
            <a:r>
              <a:rPr lang="en-GB" sz="1800" dirty="0" smtClean="0">
                <a:solidFill>
                  <a:schemeClr val="tx1"/>
                </a:solidFill>
                <a:latin typeface="Verdana"/>
              </a:rPr>
              <a:t>Government’s </a:t>
            </a:r>
            <a:r>
              <a:rPr lang="en-GB" sz="1800" dirty="0">
                <a:solidFill>
                  <a:schemeClr val="tx1"/>
                </a:solidFill>
                <a:latin typeface="Verdana"/>
              </a:rPr>
              <a:t>vision </a:t>
            </a:r>
            <a:r>
              <a:rPr lang="en-GB" sz="1800" dirty="0" smtClean="0">
                <a:solidFill>
                  <a:schemeClr val="tx1"/>
                </a:solidFill>
                <a:latin typeface="Verdana"/>
              </a:rPr>
              <a:t>of  </a:t>
            </a:r>
            <a:r>
              <a:rPr lang="en-GB" sz="1800" dirty="0" smtClean="0">
                <a:solidFill>
                  <a:schemeClr val="accent1">
                    <a:lumMod val="50000"/>
                  </a:schemeClr>
                </a:solidFill>
                <a:latin typeface="Verdana"/>
              </a:rPr>
              <a:t>“A </a:t>
            </a:r>
            <a:r>
              <a:rPr lang="en-GB" sz="1800" dirty="0">
                <a:solidFill>
                  <a:schemeClr val="accent1">
                    <a:lumMod val="50000"/>
                  </a:schemeClr>
                </a:solidFill>
                <a:latin typeface="Verdana"/>
              </a:rPr>
              <a:t>Long and Healthy Life for All South </a:t>
            </a:r>
            <a:r>
              <a:rPr lang="en-GB" sz="1800" dirty="0" smtClean="0">
                <a:solidFill>
                  <a:schemeClr val="accent1">
                    <a:lumMod val="50000"/>
                  </a:schemeClr>
                </a:solidFill>
                <a:latin typeface="Verdana"/>
              </a:rPr>
              <a:t>Africans” </a:t>
            </a:r>
          </a:p>
          <a:p>
            <a:pPr lvl="0">
              <a:buClr>
                <a:srgbClr val="94C600"/>
              </a:buClr>
            </a:pPr>
            <a:endParaRPr lang="en-GB" sz="1800" dirty="0" smtClean="0">
              <a:solidFill>
                <a:schemeClr val="tx1"/>
              </a:solidFill>
              <a:latin typeface="Verdana"/>
            </a:endParaRPr>
          </a:p>
          <a:p>
            <a:pPr lvl="0">
              <a:buClr>
                <a:srgbClr val="94C600"/>
              </a:buClr>
            </a:pPr>
            <a:r>
              <a:rPr lang="en-GB" sz="1800" dirty="0" smtClean="0">
                <a:solidFill>
                  <a:schemeClr val="tx1"/>
                </a:solidFill>
                <a:latin typeface="Verdana"/>
              </a:rPr>
              <a:t>The outputs for achieving this vision are:</a:t>
            </a:r>
            <a:endParaRPr lang="en-GB" sz="1800" dirty="0">
              <a:solidFill>
                <a:schemeClr val="tx1"/>
              </a:solidFill>
              <a:latin typeface="Verdana"/>
            </a:endParaRPr>
          </a:p>
          <a:p>
            <a:pPr marL="924243" lvl="2" indent="-342900">
              <a:buClr>
                <a:srgbClr val="94C600"/>
              </a:buClr>
              <a:buFont typeface="+mj-lt"/>
              <a:buAutoNum type="arabicPeriod"/>
            </a:pPr>
            <a:r>
              <a:rPr lang="en-GB" sz="1800" dirty="0" smtClean="0">
                <a:solidFill>
                  <a:schemeClr val="tx1"/>
                </a:solidFill>
                <a:latin typeface="Verdana"/>
              </a:rPr>
              <a:t>Increasing </a:t>
            </a:r>
            <a:r>
              <a:rPr lang="en-GB" sz="1800" dirty="0">
                <a:solidFill>
                  <a:schemeClr val="tx1"/>
                </a:solidFill>
                <a:latin typeface="Verdana"/>
              </a:rPr>
              <a:t>Life </a:t>
            </a:r>
            <a:r>
              <a:rPr lang="en-GB" sz="1800" dirty="0" smtClean="0">
                <a:solidFill>
                  <a:schemeClr val="tx1"/>
                </a:solidFill>
                <a:latin typeface="Verdana"/>
              </a:rPr>
              <a:t>Expectancy</a:t>
            </a:r>
          </a:p>
          <a:p>
            <a:pPr marL="924243" lvl="2" indent="-342900">
              <a:buClr>
                <a:srgbClr val="94C600"/>
              </a:buClr>
              <a:buFont typeface="+mj-lt"/>
              <a:buAutoNum type="arabicPeriod"/>
            </a:pPr>
            <a:r>
              <a:rPr lang="en-GB" sz="1800" dirty="0" smtClean="0">
                <a:solidFill>
                  <a:schemeClr val="tx1"/>
                </a:solidFill>
                <a:latin typeface="Verdana"/>
              </a:rPr>
              <a:t>Decreasing </a:t>
            </a:r>
            <a:r>
              <a:rPr lang="en-GB" sz="1800" dirty="0">
                <a:solidFill>
                  <a:schemeClr val="tx1"/>
                </a:solidFill>
                <a:latin typeface="Verdana"/>
              </a:rPr>
              <a:t>Maternal and Child </a:t>
            </a:r>
            <a:r>
              <a:rPr lang="en-GB" sz="1800" dirty="0" smtClean="0">
                <a:solidFill>
                  <a:schemeClr val="tx1"/>
                </a:solidFill>
                <a:latin typeface="Verdana"/>
              </a:rPr>
              <a:t>mortality</a:t>
            </a:r>
          </a:p>
          <a:p>
            <a:pPr marL="924243" lvl="2" indent="-342900">
              <a:buClr>
                <a:srgbClr val="94C600"/>
              </a:buClr>
              <a:buFont typeface="+mj-lt"/>
              <a:buAutoNum type="arabicPeriod"/>
            </a:pPr>
            <a:r>
              <a:rPr lang="en-GB" sz="1800" dirty="0" smtClean="0">
                <a:solidFill>
                  <a:schemeClr val="tx1"/>
                </a:solidFill>
                <a:latin typeface="Verdana"/>
              </a:rPr>
              <a:t>Combating </a:t>
            </a:r>
            <a:r>
              <a:rPr lang="en-GB" sz="1800" dirty="0">
                <a:solidFill>
                  <a:schemeClr val="tx1"/>
                </a:solidFill>
                <a:latin typeface="Verdana"/>
              </a:rPr>
              <a:t>HIV and AIDS and decreasing the burden of diseases from </a:t>
            </a:r>
            <a:r>
              <a:rPr lang="en-GB" sz="1800" dirty="0" smtClean="0">
                <a:solidFill>
                  <a:schemeClr val="tx1"/>
                </a:solidFill>
                <a:latin typeface="Verdana"/>
              </a:rPr>
              <a:t>Tuberculosis</a:t>
            </a:r>
          </a:p>
          <a:p>
            <a:pPr marL="924243" lvl="2" indent="-342900">
              <a:buClr>
                <a:srgbClr val="94C600"/>
              </a:buClr>
              <a:buFont typeface="+mj-lt"/>
              <a:buAutoNum type="arabicPeriod"/>
            </a:pPr>
            <a:r>
              <a:rPr lang="en-GB" sz="1800" dirty="0" smtClean="0">
                <a:solidFill>
                  <a:schemeClr val="accent1">
                    <a:lumMod val="50000"/>
                  </a:schemeClr>
                </a:solidFill>
                <a:latin typeface="Verdana"/>
              </a:rPr>
              <a:t>Strengthening </a:t>
            </a:r>
            <a:r>
              <a:rPr lang="en-GB" sz="1800" dirty="0">
                <a:solidFill>
                  <a:schemeClr val="accent1">
                    <a:lumMod val="50000"/>
                  </a:schemeClr>
                </a:solidFill>
                <a:latin typeface="Verdana"/>
              </a:rPr>
              <a:t>Health System Effectiveness</a:t>
            </a:r>
          </a:p>
          <a:p>
            <a:endParaRPr lang="en-GB" dirty="0"/>
          </a:p>
        </p:txBody>
      </p:sp>
      <p:sp>
        <p:nvSpPr>
          <p:cNvPr id="3" name="Title 2"/>
          <p:cNvSpPr>
            <a:spLocks noGrp="1"/>
          </p:cNvSpPr>
          <p:nvPr>
            <p:ph type="title"/>
          </p:nvPr>
        </p:nvSpPr>
        <p:spPr/>
        <p:txBody>
          <a:bodyPr/>
          <a:lstStyle/>
          <a:p>
            <a:r>
              <a:rPr lang="en-GB" sz="3200" dirty="0"/>
              <a:t>Minister of Health: Dr Aaron </a:t>
            </a:r>
            <a:r>
              <a:rPr lang="en-GB" sz="3200" dirty="0" err="1"/>
              <a:t>Motsoaledi</a:t>
            </a:r>
            <a:endParaRPr lang="en-GB" dirty="0"/>
          </a:p>
        </p:txBody>
      </p:sp>
    </p:spTree>
    <p:extLst>
      <p:ext uri="{BB962C8B-B14F-4D97-AF65-F5344CB8AC3E}">
        <p14:creationId xmlns:p14="http://schemas.microsoft.com/office/powerpoint/2010/main" val="3876606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94C600"/>
              </a:buClr>
            </a:pPr>
            <a:r>
              <a:rPr lang="en-GB" sz="2000" dirty="0" smtClean="0">
                <a:solidFill>
                  <a:schemeClr val="tx1"/>
                </a:solidFill>
              </a:rPr>
              <a:t>This requires </a:t>
            </a:r>
            <a:r>
              <a:rPr lang="en-GB" sz="2000" dirty="0">
                <a:solidFill>
                  <a:schemeClr val="tx1"/>
                </a:solidFill>
              </a:rPr>
              <a:t>a </a:t>
            </a:r>
            <a:r>
              <a:rPr lang="en-GB" sz="2000" dirty="0" smtClean="0">
                <a:solidFill>
                  <a:schemeClr val="accent1">
                    <a:lumMod val="50000"/>
                  </a:schemeClr>
                </a:solidFill>
              </a:rPr>
              <a:t>health </a:t>
            </a:r>
            <a:r>
              <a:rPr lang="en-GB" sz="2000" dirty="0">
                <a:solidFill>
                  <a:schemeClr val="accent1">
                    <a:lumMod val="50000"/>
                  </a:schemeClr>
                </a:solidFill>
              </a:rPr>
              <a:t>management information system </a:t>
            </a:r>
            <a:r>
              <a:rPr lang="en-GB" sz="2000" dirty="0">
                <a:solidFill>
                  <a:schemeClr val="tx1"/>
                </a:solidFill>
              </a:rPr>
              <a:t>that is capable of providing </a:t>
            </a:r>
            <a:r>
              <a:rPr lang="en-GB" sz="2000" dirty="0">
                <a:solidFill>
                  <a:schemeClr val="accent1">
                    <a:lumMod val="50000"/>
                  </a:schemeClr>
                </a:solidFill>
              </a:rPr>
              <a:t>real time information </a:t>
            </a:r>
            <a:r>
              <a:rPr lang="en-GB" sz="2000" dirty="0">
                <a:solidFill>
                  <a:schemeClr val="tx1"/>
                </a:solidFill>
              </a:rPr>
              <a:t>at all levels of the health systems. </a:t>
            </a:r>
            <a:endParaRPr lang="en-GB" sz="2000" dirty="0" smtClean="0">
              <a:solidFill>
                <a:schemeClr val="tx1"/>
              </a:solidFill>
            </a:endParaRPr>
          </a:p>
          <a:p>
            <a:pPr lvl="0">
              <a:buClr>
                <a:srgbClr val="94C600"/>
              </a:buClr>
            </a:pPr>
            <a:endParaRPr lang="en-GB" sz="2000" dirty="0" smtClean="0">
              <a:solidFill>
                <a:schemeClr val="tx1"/>
              </a:solidFill>
            </a:endParaRPr>
          </a:p>
          <a:p>
            <a:pPr lvl="0">
              <a:buClr>
                <a:srgbClr val="94C600"/>
              </a:buClr>
            </a:pPr>
            <a:r>
              <a:rPr lang="en-GB" sz="2000" dirty="0" smtClean="0">
                <a:solidFill>
                  <a:schemeClr val="tx1"/>
                </a:solidFill>
              </a:rPr>
              <a:t>He concluded by </a:t>
            </a:r>
            <a:r>
              <a:rPr lang="en-GB" sz="2000" dirty="0">
                <a:solidFill>
                  <a:schemeClr val="tx1"/>
                </a:solidFill>
              </a:rPr>
              <a:t>challenging participants and delegates </a:t>
            </a:r>
            <a:r>
              <a:rPr lang="en-GB" sz="2000" dirty="0" smtClean="0">
                <a:solidFill>
                  <a:schemeClr val="tx1"/>
                </a:solidFill>
              </a:rPr>
              <a:t>to </a:t>
            </a:r>
            <a:r>
              <a:rPr lang="en-GB" sz="2000" dirty="0">
                <a:solidFill>
                  <a:schemeClr val="tx1"/>
                </a:solidFill>
              </a:rPr>
              <a:t>reflect critically </a:t>
            </a:r>
            <a:r>
              <a:rPr lang="en-GB" sz="2000" dirty="0" smtClean="0">
                <a:solidFill>
                  <a:schemeClr val="tx1"/>
                </a:solidFill>
              </a:rPr>
              <a:t>the </a:t>
            </a:r>
            <a:r>
              <a:rPr lang="en-GB" sz="2000" dirty="0">
                <a:solidFill>
                  <a:schemeClr val="accent1">
                    <a:lumMod val="50000"/>
                  </a:schemeClr>
                </a:solidFill>
              </a:rPr>
              <a:t>accessibility</a:t>
            </a:r>
            <a:r>
              <a:rPr lang="en-GB" sz="2000" dirty="0">
                <a:solidFill>
                  <a:schemeClr val="tx1"/>
                </a:solidFill>
              </a:rPr>
              <a:t>, appropriateness, affordability and cost-effectiveness of health information systems and information communication technologies as well as their practical </a:t>
            </a:r>
            <a:r>
              <a:rPr lang="en-GB" sz="2000" dirty="0">
                <a:solidFill>
                  <a:schemeClr val="accent1">
                    <a:lumMod val="50000"/>
                  </a:schemeClr>
                </a:solidFill>
              </a:rPr>
              <a:t>applications in local, less developed and resources constrained settings.</a:t>
            </a:r>
          </a:p>
          <a:p>
            <a:endParaRPr lang="en-GB" dirty="0"/>
          </a:p>
        </p:txBody>
      </p:sp>
      <p:sp>
        <p:nvSpPr>
          <p:cNvPr id="3" name="Title 2"/>
          <p:cNvSpPr>
            <a:spLocks noGrp="1"/>
          </p:cNvSpPr>
          <p:nvPr>
            <p:ph type="title"/>
          </p:nvPr>
        </p:nvSpPr>
        <p:spPr/>
        <p:txBody>
          <a:bodyPr/>
          <a:lstStyle/>
          <a:p>
            <a:r>
              <a:rPr lang="en-GB" sz="3200" dirty="0"/>
              <a:t>Minister of Health: Dr Aaron </a:t>
            </a:r>
            <a:r>
              <a:rPr lang="en-GB" sz="3200" dirty="0" err="1"/>
              <a:t>Motsoaledi</a:t>
            </a:r>
            <a:endParaRPr lang="en-GB" dirty="0"/>
          </a:p>
        </p:txBody>
      </p:sp>
    </p:spTree>
    <p:extLst>
      <p:ext uri="{BB962C8B-B14F-4D97-AF65-F5344CB8AC3E}">
        <p14:creationId xmlns:p14="http://schemas.microsoft.com/office/powerpoint/2010/main" val="1110747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100" dirty="0" smtClean="0">
                <a:solidFill>
                  <a:schemeClr val="tx1"/>
                </a:solidFill>
              </a:rPr>
              <a:t>Information is data that has been processed and understood by the recipient</a:t>
            </a:r>
          </a:p>
          <a:p>
            <a:endParaRPr lang="en-GB" sz="2100" dirty="0" smtClean="0">
              <a:solidFill>
                <a:schemeClr val="tx1"/>
              </a:solidFill>
            </a:endParaRPr>
          </a:p>
          <a:p>
            <a:r>
              <a:rPr lang="en-GB" sz="2100" dirty="0" smtClean="0">
                <a:solidFill>
                  <a:schemeClr val="tx1"/>
                </a:solidFill>
              </a:rPr>
              <a:t>Health informatics has application within all aspects of healthcare delivery and promotion</a:t>
            </a:r>
          </a:p>
          <a:p>
            <a:endParaRPr lang="en-GB" sz="2100" dirty="0" smtClean="0">
              <a:solidFill>
                <a:schemeClr val="tx1"/>
              </a:solidFill>
            </a:endParaRPr>
          </a:p>
          <a:p>
            <a:r>
              <a:rPr lang="en-GB" sz="2100" dirty="0" smtClean="0">
                <a:solidFill>
                  <a:schemeClr val="tx1"/>
                </a:solidFill>
              </a:rPr>
              <a:t>Leads to improved monitoring and administrating information about patients </a:t>
            </a:r>
          </a:p>
          <a:p>
            <a:endParaRPr lang="en-GB" sz="1800" dirty="0" smtClean="0"/>
          </a:p>
          <a:p>
            <a:endParaRPr lang="en-GB" sz="1800" dirty="0"/>
          </a:p>
        </p:txBody>
      </p:sp>
      <p:sp>
        <p:nvSpPr>
          <p:cNvPr id="2" name="Title 1"/>
          <p:cNvSpPr>
            <a:spLocks noGrp="1"/>
          </p:cNvSpPr>
          <p:nvPr>
            <p:ph type="title"/>
          </p:nvPr>
        </p:nvSpPr>
        <p:spPr/>
        <p:txBody>
          <a:bodyPr/>
          <a:lstStyle/>
          <a:p>
            <a:r>
              <a:rPr lang="en-GB" dirty="0" smtClean="0"/>
              <a:t>To Recap</a:t>
            </a:r>
            <a:endParaRPr lang="en-GB" dirty="0"/>
          </a:p>
        </p:txBody>
      </p:sp>
    </p:spTree>
    <p:extLst>
      <p:ext uri="{BB962C8B-B14F-4D97-AF65-F5344CB8AC3E}">
        <p14:creationId xmlns:p14="http://schemas.microsoft.com/office/powerpoint/2010/main" val="1228043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buClr>
                <a:srgbClr val="94C600"/>
              </a:buClr>
            </a:pPr>
            <a:r>
              <a:rPr lang="en-GB" dirty="0">
                <a:solidFill>
                  <a:schemeClr val="tx1"/>
                </a:solidFill>
              </a:rPr>
              <a:t>Conventional approach is to collect information about patients using a </a:t>
            </a:r>
            <a:r>
              <a:rPr lang="en-GB" dirty="0">
                <a:solidFill>
                  <a:schemeClr val="accent1">
                    <a:lumMod val="50000"/>
                  </a:schemeClr>
                </a:solidFill>
              </a:rPr>
              <a:t>paper based system </a:t>
            </a:r>
            <a:endParaRPr lang="en-GB" dirty="0" smtClean="0">
              <a:solidFill>
                <a:schemeClr val="accent1">
                  <a:lumMod val="50000"/>
                </a:schemeClr>
              </a:solidFill>
            </a:endParaRPr>
          </a:p>
          <a:p>
            <a:pPr lvl="0">
              <a:buClr>
                <a:srgbClr val="94C600"/>
              </a:buClr>
            </a:pPr>
            <a:r>
              <a:rPr lang="en-GB" dirty="0" smtClean="0">
                <a:solidFill>
                  <a:schemeClr val="tx1"/>
                </a:solidFill>
              </a:rPr>
              <a:t>Since </a:t>
            </a:r>
            <a:r>
              <a:rPr lang="en-GB" dirty="0">
                <a:solidFill>
                  <a:schemeClr val="tx1"/>
                </a:solidFill>
              </a:rPr>
              <a:t>time is of the essence, </a:t>
            </a:r>
            <a:r>
              <a:rPr lang="en-GB" dirty="0">
                <a:solidFill>
                  <a:schemeClr val="accent1">
                    <a:lumMod val="50000"/>
                  </a:schemeClr>
                </a:solidFill>
              </a:rPr>
              <a:t>data exchange between hospitals, district services and decision making bodies is becoming more </a:t>
            </a:r>
            <a:r>
              <a:rPr lang="en-GB" dirty="0" smtClean="0">
                <a:solidFill>
                  <a:schemeClr val="accent1">
                    <a:lumMod val="50000"/>
                  </a:schemeClr>
                </a:solidFill>
              </a:rPr>
              <a:t>important</a:t>
            </a:r>
            <a:endParaRPr lang="en-GB" dirty="0">
              <a:solidFill>
                <a:schemeClr val="accent1">
                  <a:lumMod val="50000"/>
                </a:schemeClr>
              </a:solidFill>
            </a:endParaRPr>
          </a:p>
          <a:p>
            <a:pPr lvl="0">
              <a:buClr>
                <a:srgbClr val="94C600"/>
              </a:buClr>
            </a:pPr>
            <a:r>
              <a:rPr lang="en-GB" dirty="0" smtClean="0">
                <a:solidFill>
                  <a:schemeClr val="tx1"/>
                </a:solidFill>
              </a:rPr>
              <a:t>The </a:t>
            </a:r>
            <a:r>
              <a:rPr lang="en-GB" dirty="0">
                <a:solidFill>
                  <a:schemeClr val="tx1"/>
                </a:solidFill>
              </a:rPr>
              <a:t>logical response is a </a:t>
            </a:r>
            <a:r>
              <a:rPr lang="en-GB" dirty="0" smtClean="0">
                <a:solidFill>
                  <a:schemeClr val="tx1"/>
                </a:solidFill>
              </a:rPr>
              <a:t>computer based </a:t>
            </a:r>
            <a:r>
              <a:rPr lang="en-GB" dirty="0">
                <a:solidFill>
                  <a:schemeClr val="tx1"/>
                </a:solidFill>
              </a:rPr>
              <a:t>system </a:t>
            </a:r>
            <a:r>
              <a:rPr lang="en-GB" dirty="0" smtClean="0">
                <a:solidFill>
                  <a:schemeClr val="tx1"/>
                </a:solidFill>
              </a:rPr>
              <a:t>–which </a:t>
            </a:r>
            <a:r>
              <a:rPr lang="en-GB" dirty="0">
                <a:solidFill>
                  <a:schemeClr val="tx1"/>
                </a:solidFill>
              </a:rPr>
              <a:t>will collect mental health related information within the local context </a:t>
            </a:r>
            <a:endParaRPr lang="en-GB" dirty="0" smtClean="0">
              <a:solidFill>
                <a:schemeClr val="tx1"/>
              </a:solidFill>
            </a:endParaRPr>
          </a:p>
          <a:p>
            <a:pPr lvl="0">
              <a:buClr>
                <a:srgbClr val="94C600"/>
              </a:buClr>
            </a:pPr>
            <a:r>
              <a:rPr lang="en-GB" dirty="0" smtClean="0">
                <a:solidFill>
                  <a:schemeClr val="tx1"/>
                </a:solidFill>
              </a:rPr>
              <a:t>Challenges </a:t>
            </a:r>
            <a:r>
              <a:rPr lang="en-GB" dirty="0">
                <a:solidFill>
                  <a:schemeClr val="tx1"/>
                </a:solidFill>
              </a:rPr>
              <a:t>in this regard </a:t>
            </a:r>
            <a:r>
              <a:rPr lang="en-GB" dirty="0" smtClean="0">
                <a:solidFill>
                  <a:schemeClr val="tx1"/>
                </a:solidFill>
              </a:rPr>
              <a:t>however would be procurement</a:t>
            </a:r>
            <a:r>
              <a:rPr lang="en-GB" dirty="0">
                <a:solidFill>
                  <a:schemeClr val="tx1"/>
                </a:solidFill>
              </a:rPr>
              <a:t>, servicing, internet connections etc. </a:t>
            </a:r>
            <a:r>
              <a:rPr lang="en-GB" dirty="0" smtClean="0">
                <a:solidFill>
                  <a:schemeClr val="tx1"/>
                </a:solidFill>
              </a:rPr>
              <a:t>etc. etc.</a:t>
            </a:r>
            <a:endParaRPr lang="en-GB" dirty="0">
              <a:solidFill>
                <a:schemeClr val="tx1"/>
              </a:solidFill>
            </a:endParaRPr>
          </a:p>
          <a:p>
            <a:endParaRPr lang="en-GB" dirty="0"/>
          </a:p>
        </p:txBody>
      </p:sp>
      <p:sp>
        <p:nvSpPr>
          <p:cNvPr id="3" name="Title 2"/>
          <p:cNvSpPr>
            <a:spLocks noGrp="1"/>
          </p:cNvSpPr>
          <p:nvPr>
            <p:ph type="title"/>
          </p:nvPr>
        </p:nvSpPr>
        <p:spPr/>
        <p:txBody>
          <a:bodyPr/>
          <a:lstStyle/>
          <a:p>
            <a:r>
              <a:rPr lang="en-GB" dirty="0" smtClean="0"/>
              <a:t>Recap</a:t>
            </a:r>
            <a:endParaRPr lang="en-GB" dirty="0"/>
          </a:p>
        </p:txBody>
      </p:sp>
    </p:spTree>
    <p:extLst>
      <p:ext uri="{BB962C8B-B14F-4D97-AF65-F5344CB8AC3E}">
        <p14:creationId xmlns:p14="http://schemas.microsoft.com/office/powerpoint/2010/main" val="4268738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94C600"/>
              </a:buClr>
            </a:pPr>
            <a:r>
              <a:rPr lang="en-GB" sz="2000" dirty="0">
                <a:solidFill>
                  <a:schemeClr val="tx1"/>
                </a:solidFill>
              </a:rPr>
              <a:t>An example of how things can be done </a:t>
            </a:r>
            <a:r>
              <a:rPr lang="en-GB" sz="2000" dirty="0" smtClean="0">
                <a:solidFill>
                  <a:schemeClr val="tx1"/>
                </a:solidFill>
              </a:rPr>
              <a:t>is the </a:t>
            </a:r>
            <a:r>
              <a:rPr lang="en-GB" sz="2000" dirty="0">
                <a:solidFill>
                  <a:schemeClr val="tx1"/>
                </a:solidFill>
              </a:rPr>
              <a:t>Tshwane </a:t>
            </a:r>
            <a:r>
              <a:rPr lang="en-GB" sz="2000" dirty="0">
                <a:solidFill>
                  <a:schemeClr val="accent1">
                    <a:lumMod val="50000"/>
                  </a:schemeClr>
                </a:solidFill>
              </a:rPr>
              <a:t>Community Oriented Primary Care</a:t>
            </a:r>
            <a:r>
              <a:rPr lang="en-GB" sz="2000" dirty="0">
                <a:solidFill>
                  <a:schemeClr val="tx1"/>
                </a:solidFill>
              </a:rPr>
              <a:t> (COPC) model using mobile phones, sending data to a central area, which is then processed  by actuarial sciences</a:t>
            </a:r>
            <a:r>
              <a:rPr lang="en-GB" sz="2000" dirty="0" smtClean="0">
                <a:solidFill>
                  <a:schemeClr val="tx1"/>
                </a:solidFill>
              </a:rPr>
              <a:t>.</a:t>
            </a:r>
          </a:p>
          <a:p>
            <a:pPr lvl="0">
              <a:buClr>
                <a:srgbClr val="94C600"/>
              </a:buClr>
            </a:pPr>
            <a:endParaRPr lang="en-GB" sz="2000" dirty="0" smtClean="0">
              <a:solidFill>
                <a:schemeClr val="tx1"/>
              </a:solidFill>
            </a:endParaRPr>
          </a:p>
          <a:p>
            <a:pPr lvl="0">
              <a:buClr>
                <a:srgbClr val="94C600"/>
              </a:buClr>
            </a:pPr>
            <a:r>
              <a:rPr lang="en-GB" sz="2000" dirty="0">
                <a:solidFill>
                  <a:schemeClr val="tx1"/>
                </a:solidFill>
              </a:rPr>
              <a:t>COPC has been summarily described as ‘the merger of front line clinical medicine </a:t>
            </a:r>
            <a:r>
              <a:rPr lang="en-GB" sz="2000" dirty="0" smtClean="0">
                <a:solidFill>
                  <a:schemeClr val="tx1"/>
                </a:solidFill>
              </a:rPr>
              <a:t>with public </a:t>
            </a:r>
            <a:r>
              <a:rPr lang="en-GB" sz="2000" dirty="0">
                <a:solidFill>
                  <a:schemeClr val="tx1"/>
                </a:solidFill>
              </a:rPr>
              <a:t>health</a:t>
            </a:r>
            <a:r>
              <a:rPr lang="en-GB" sz="2000" dirty="0" smtClean="0">
                <a:solidFill>
                  <a:schemeClr val="tx1"/>
                </a:solidFill>
              </a:rPr>
              <a:t>’ </a:t>
            </a:r>
            <a:endParaRPr lang="en-GB" sz="2000" dirty="0">
              <a:solidFill>
                <a:schemeClr val="tx1"/>
              </a:solidFill>
            </a:endParaRPr>
          </a:p>
          <a:p>
            <a:endParaRPr lang="en-GB" dirty="0"/>
          </a:p>
        </p:txBody>
      </p:sp>
      <p:sp>
        <p:nvSpPr>
          <p:cNvPr id="3" name="Title 2"/>
          <p:cNvSpPr>
            <a:spLocks noGrp="1"/>
          </p:cNvSpPr>
          <p:nvPr>
            <p:ph type="title"/>
          </p:nvPr>
        </p:nvSpPr>
        <p:spPr/>
        <p:txBody>
          <a:bodyPr>
            <a:noAutofit/>
          </a:bodyPr>
          <a:lstStyle/>
          <a:p>
            <a:r>
              <a:rPr lang="en-GB" sz="2800" dirty="0"/>
              <a:t>Community Oriented Primary Care</a:t>
            </a:r>
            <a:br>
              <a:rPr lang="en-GB" sz="2800" dirty="0"/>
            </a:br>
            <a:r>
              <a:rPr lang="en-GB" sz="2800" dirty="0" smtClean="0"/>
              <a:t>– </a:t>
            </a:r>
            <a:r>
              <a:rPr lang="en-GB" sz="2800" dirty="0"/>
              <a:t>the </a:t>
            </a:r>
            <a:r>
              <a:rPr lang="en-GB" sz="2800" dirty="0" smtClean="0"/>
              <a:t>Tshwane health </a:t>
            </a:r>
            <a:r>
              <a:rPr lang="en-GB" sz="2800" dirty="0"/>
              <a:t>post model</a:t>
            </a:r>
          </a:p>
        </p:txBody>
      </p:sp>
      <p:sp>
        <p:nvSpPr>
          <p:cNvPr id="4" name="TextBox 3"/>
          <p:cNvSpPr txBox="1"/>
          <p:nvPr/>
        </p:nvSpPr>
        <p:spPr>
          <a:xfrm>
            <a:off x="6012160" y="6165304"/>
            <a:ext cx="2304256" cy="415498"/>
          </a:xfrm>
          <a:prstGeom prst="rect">
            <a:avLst/>
          </a:prstGeom>
          <a:noFill/>
        </p:spPr>
        <p:txBody>
          <a:bodyPr wrap="square" rtlCol="0">
            <a:spAutoFit/>
          </a:bodyPr>
          <a:lstStyle/>
          <a:p>
            <a:pPr marL="685800" lvl="1" indent="-228600" algn="r">
              <a:buFont typeface="+mj-lt"/>
              <a:buAutoNum type="arabicPeriod"/>
            </a:pPr>
            <a:r>
              <a:rPr lang="en-GB" sz="1050" dirty="0" smtClean="0"/>
              <a:t>Bam et al, 2013</a:t>
            </a:r>
          </a:p>
          <a:p>
            <a:pPr marL="685800" lvl="1" indent="-228600" algn="r">
              <a:buFont typeface="+mj-lt"/>
              <a:buAutoNum type="arabicPeriod"/>
            </a:pPr>
            <a:r>
              <a:rPr lang="en-GB" sz="1050" dirty="0" err="1" smtClean="0"/>
              <a:t>Susser</a:t>
            </a:r>
            <a:r>
              <a:rPr lang="en-GB" sz="1050" dirty="0" smtClean="0"/>
              <a:t> M, 1993</a:t>
            </a:r>
            <a:endParaRPr lang="en-GB" sz="1050" dirty="0"/>
          </a:p>
        </p:txBody>
      </p:sp>
    </p:spTree>
    <p:extLst>
      <p:ext uri="{BB962C8B-B14F-4D97-AF65-F5344CB8AC3E}">
        <p14:creationId xmlns:p14="http://schemas.microsoft.com/office/powerpoint/2010/main" val="919693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20888"/>
            <a:ext cx="7408333" cy="3705275"/>
          </a:xfrm>
        </p:spPr>
        <p:txBody>
          <a:bodyPr>
            <a:noAutofit/>
          </a:bodyPr>
          <a:lstStyle/>
          <a:p>
            <a:r>
              <a:rPr lang="en-GB" sz="2000" dirty="0">
                <a:solidFill>
                  <a:srgbClr val="000000"/>
                </a:solidFill>
              </a:rPr>
              <a:t>The health post is developed as a service unit that is physically located in a community and serves the population in a defined geographic area within a specific municipal </a:t>
            </a:r>
            <a:r>
              <a:rPr lang="en-GB" sz="2000" dirty="0" smtClean="0">
                <a:solidFill>
                  <a:srgbClr val="000000"/>
                </a:solidFill>
              </a:rPr>
              <a:t>ward</a:t>
            </a:r>
          </a:p>
          <a:p>
            <a:r>
              <a:rPr lang="en-GB" sz="2000" dirty="0">
                <a:solidFill>
                  <a:srgbClr val="000000"/>
                </a:solidFill>
              </a:rPr>
              <a:t>C</a:t>
            </a:r>
            <a:r>
              <a:rPr lang="en-GB" sz="2000" dirty="0" smtClean="0">
                <a:solidFill>
                  <a:srgbClr val="000000"/>
                </a:solidFill>
              </a:rPr>
              <a:t>omprises </a:t>
            </a:r>
            <a:r>
              <a:rPr lang="en-GB" sz="2000" dirty="0">
                <a:solidFill>
                  <a:srgbClr val="000000"/>
                </a:solidFill>
              </a:rPr>
              <a:t>a health post manager and between 20 and 40 CHWs - proportionate to the number of households served. </a:t>
            </a:r>
            <a:endParaRPr lang="en-GB" sz="2000" dirty="0" smtClean="0">
              <a:solidFill>
                <a:srgbClr val="000000"/>
              </a:solidFill>
            </a:endParaRPr>
          </a:p>
          <a:p>
            <a:r>
              <a:rPr lang="en-GB" sz="2000" dirty="0" smtClean="0">
                <a:solidFill>
                  <a:srgbClr val="000000"/>
                </a:solidFill>
              </a:rPr>
              <a:t>The </a:t>
            </a:r>
            <a:r>
              <a:rPr lang="en-GB" sz="2000" dirty="0">
                <a:solidFill>
                  <a:srgbClr val="000000"/>
                </a:solidFill>
              </a:rPr>
              <a:t>health post manager is a professional nurse and the CHWs are recruited from the communities surrounding the health posts. This approach enables the team to work from a sound understanding of the local culture and idiom, although there is the risk of overfamiliarity and problems associated with privacy</a:t>
            </a:r>
            <a:endParaRPr lang="en-GB" sz="2000" dirty="0"/>
          </a:p>
        </p:txBody>
      </p:sp>
      <p:sp>
        <p:nvSpPr>
          <p:cNvPr id="3" name="Title 2"/>
          <p:cNvSpPr>
            <a:spLocks noGrp="1"/>
          </p:cNvSpPr>
          <p:nvPr>
            <p:ph type="title"/>
          </p:nvPr>
        </p:nvSpPr>
        <p:spPr/>
        <p:txBody>
          <a:bodyPr/>
          <a:lstStyle/>
          <a:p>
            <a:r>
              <a:rPr lang="en-GB" dirty="0" smtClean="0"/>
              <a:t>The Health Post Model</a:t>
            </a:r>
            <a:endParaRPr lang="en-GB" dirty="0"/>
          </a:p>
        </p:txBody>
      </p:sp>
      <p:sp>
        <p:nvSpPr>
          <p:cNvPr id="4" name="TextBox 3"/>
          <p:cNvSpPr txBox="1"/>
          <p:nvPr/>
        </p:nvSpPr>
        <p:spPr>
          <a:xfrm>
            <a:off x="6948264" y="6093296"/>
            <a:ext cx="1368152" cy="415498"/>
          </a:xfrm>
          <a:prstGeom prst="rect">
            <a:avLst/>
          </a:prstGeom>
          <a:noFill/>
        </p:spPr>
        <p:txBody>
          <a:bodyPr wrap="square" rtlCol="0">
            <a:spAutoFit/>
          </a:bodyPr>
          <a:lstStyle/>
          <a:p>
            <a:pPr marL="228600" indent="-228600">
              <a:buFont typeface="+mj-lt"/>
              <a:buAutoNum type="arabicPeriod"/>
            </a:pPr>
            <a:r>
              <a:rPr lang="en-GB" sz="1050" dirty="0" err="1" smtClean="0"/>
              <a:t>Kautzky</a:t>
            </a:r>
            <a:r>
              <a:rPr lang="en-GB" sz="1050" dirty="0" smtClean="0"/>
              <a:t> K, 2008</a:t>
            </a:r>
          </a:p>
          <a:p>
            <a:pPr marL="228600" indent="-228600">
              <a:buFont typeface="+mj-lt"/>
              <a:buAutoNum type="arabicPeriod"/>
            </a:pPr>
            <a:r>
              <a:rPr lang="en-GB" sz="1050" dirty="0" err="1" smtClean="0"/>
              <a:t>Kinkel</a:t>
            </a:r>
            <a:r>
              <a:rPr lang="en-GB" sz="1050" dirty="0" smtClean="0"/>
              <a:t> et al, 2012</a:t>
            </a:r>
            <a:endParaRPr lang="en-GB" sz="1050" dirty="0"/>
          </a:p>
        </p:txBody>
      </p:sp>
    </p:spTree>
    <p:extLst>
      <p:ext uri="{BB962C8B-B14F-4D97-AF65-F5344CB8AC3E}">
        <p14:creationId xmlns:p14="http://schemas.microsoft.com/office/powerpoint/2010/main" val="4214897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2000" dirty="0">
                <a:solidFill>
                  <a:schemeClr val="tx1"/>
                </a:solidFill>
              </a:rPr>
              <a:t>The health status assessment data is captured electronically by the health post team using mobile phones. The data is transmitted to a web-based data platform. </a:t>
            </a:r>
            <a:endParaRPr lang="en-GB" sz="2000" dirty="0" smtClean="0">
              <a:solidFill>
                <a:schemeClr val="tx1"/>
              </a:solidFill>
            </a:endParaRPr>
          </a:p>
          <a:p>
            <a:endParaRPr lang="en-GB" sz="2000" dirty="0" smtClean="0">
              <a:solidFill>
                <a:schemeClr val="tx1"/>
              </a:solidFill>
            </a:endParaRPr>
          </a:p>
          <a:p>
            <a:r>
              <a:rPr lang="en-GB" sz="2000" dirty="0" smtClean="0">
                <a:solidFill>
                  <a:schemeClr val="tx1"/>
                </a:solidFill>
              </a:rPr>
              <a:t>It </a:t>
            </a:r>
            <a:r>
              <a:rPr lang="en-GB" sz="2000" dirty="0">
                <a:solidFill>
                  <a:schemeClr val="tx1"/>
                </a:solidFill>
              </a:rPr>
              <a:t>is then kept at the health post as a family file. </a:t>
            </a:r>
            <a:endParaRPr lang="en-GB" sz="2000" dirty="0" smtClean="0">
              <a:solidFill>
                <a:schemeClr val="tx1"/>
              </a:solidFill>
            </a:endParaRPr>
          </a:p>
          <a:p>
            <a:endParaRPr lang="en-GB" sz="2000" dirty="0" smtClean="0">
              <a:solidFill>
                <a:schemeClr val="tx1"/>
              </a:solidFill>
            </a:endParaRPr>
          </a:p>
          <a:p>
            <a:r>
              <a:rPr lang="en-GB" sz="2000" dirty="0" smtClean="0">
                <a:solidFill>
                  <a:schemeClr val="tx1"/>
                </a:solidFill>
              </a:rPr>
              <a:t>Using </a:t>
            </a:r>
            <a:r>
              <a:rPr lang="en-GB" sz="2000" dirty="0">
                <a:solidFill>
                  <a:schemeClr val="tx1"/>
                </a:solidFill>
              </a:rPr>
              <a:t>daily electronic reports on all CHW visits and interventions, as well as additional verbal reports from CHWs, the health post manager is able to allocate daily tasks and address health and social challenges for each household as they </a:t>
            </a:r>
            <a:r>
              <a:rPr lang="en-GB" sz="2000" dirty="0" smtClean="0">
                <a:solidFill>
                  <a:schemeClr val="tx1"/>
                </a:solidFill>
              </a:rPr>
              <a:t>arise.</a:t>
            </a:r>
          </a:p>
        </p:txBody>
      </p:sp>
      <p:sp>
        <p:nvSpPr>
          <p:cNvPr id="3" name="Title 2"/>
          <p:cNvSpPr>
            <a:spLocks noGrp="1"/>
          </p:cNvSpPr>
          <p:nvPr>
            <p:ph type="title"/>
          </p:nvPr>
        </p:nvSpPr>
        <p:spPr/>
        <p:txBody>
          <a:bodyPr/>
          <a:lstStyle/>
          <a:p>
            <a:r>
              <a:rPr lang="en-GB" dirty="0"/>
              <a:t>The Health Post Model</a:t>
            </a:r>
          </a:p>
        </p:txBody>
      </p:sp>
      <p:sp>
        <p:nvSpPr>
          <p:cNvPr id="4" name="TextBox 3"/>
          <p:cNvSpPr txBox="1"/>
          <p:nvPr/>
        </p:nvSpPr>
        <p:spPr>
          <a:xfrm>
            <a:off x="6876256" y="6165304"/>
            <a:ext cx="1440160" cy="253916"/>
          </a:xfrm>
          <a:prstGeom prst="rect">
            <a:avLst/>
          </a:prstGeom>
          <a:noFill/>
        </p:spPr>
        <p:txBody>
          <a:bodyPr wrap="square" rtlCol="0">
            <a:spAutoFit/>
          </a:bodyPr>
          <a:lstStyle/>
          <a:p>
            <a:pPr algn="r"/>
            <a:r>
              <a:rPr lang="en-GB" sz="1050" dirty="0" err="1" smtClean="0"/>
              <a:t>Kinkel</a:t>
            </a:r>
            <a:r>
              <a:rPr lang="en-GB" sz="1050" dirty="0" smtClean="0"/>
              <a:t> et al, 2012</a:t>
            </a:r>
            <a:endParaRPr lang="en-GB" sz="1050" dirty="0"/>
          </a:p>
        </p:txBody>
      </p:sp>
    </p:spTree>
    <p:extLst>
      <p:ext uri="{BB962C8B-B14F-4D97-AF65-F5344CB8AC3E}">
        <p14:creationId xmlns:p14="http://schemas.microsoft.com/office/powerpoint/2010/main" val="3923310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buClr>
                <a:srgbClr val="94C600"/>
              </a:buClr>
            </a:pPr>
            <a:r>
              <a:rPr lang="en-GB" dirty="0">
                <a:solidFill>
                  <a:schemeClr val="tx1"/>
                </a:solidFill>
              </a:rPr>
              <a:t>The family files are also confirmed, refined and updated through regular home visits. </a:t>
            </a:r>
            <a:endParaRPr lang="en-GB" dirty="0" smtClean="0">
              <a:solidFill>
                <a:schemeClr val="tx1"/>
              </a:solidFill>
            </a:endParaRPr>
          </a:p>
          <a:p>
            <a:pPr lvl="0">
              <a:buClr>
                <a:srgbClr val="94C600"/>
              </a:buClr>
            </a:pPr>
            <a:endParaRPr lang="en-GB" dirty="0">
              <a:solidFill>
                <a:schemeClr val="tx1"/>
              </a:solidFill>
            </a:endParaRPr>
          </a:p>
          <a:p>
            <a:pPr lvl="0">
              <a:buClr>
                <a:srgbClr val="94C600"/>
              </a:buClr>
            </a:pPr>
            <a:r>
              <a:rPr lang="en-GB" dirty="0" smtClean="0">
                <a:solidFill>
                  <a:schemeClr val="tx1"/>
                </a:solidFill>
              </a:rPr>
              <a:t>In </a:t>
            </a:r>
            <a:r>
              <a:rPr lang="en-GB" dirty="0">
                <a:solidFill>
                  <a:schemeClr val="tx1"/>
                </a:solidFill>
              </a:rPr>
              <a:t>addition, data is aggregated for community level assessments and broad strategic health campaigns. </a:t>
            </a:r>
            <a:endParaRPr lang="en-GB" dirty="0" smtClean="0">
              <a:solidFill>
                <a:schemeClr val="tx1"/>
              </a:solidFill>
            </a:endParaRPr>
          </a:p>
          <a:p>
            <a:pPr lvl="0">
              <a:buClr>
                <a:srgbClr val="94C600"/>
              </a:buClr>
            </a:pPr>
            <a:endParaRPr lang="en-GB" dirty="0">
              <a:solidFill>
                <a:schemeClr val="tx1"/>
              </a:solidFill>
            </a:endParaRPr>
          </a:p>
          <a:p>
            <a:pPr lvl="0">
              <a:buClr>
                <a:srgbClr val="94C600"/>
              </a:buClr>
            </a:pPr>
            <a:r>
              <a:rPr lang="en-GB" dirty="0">
                <a:solidFill>
                  <a:schemeClr val="tx1"/>
                </a:solidFill>
              </a:rPr>
              <a:t>The health post team, together with district managers, the University of Pretoria and other collaborating partners, use this data to determine short, medium and longer term interventions. </a:t>
            </a:r>
          </a:p>
          <a:p>
            <a:endParaRPr lang="en-GB" dirty="0"/>
          </a:p>
        </p:txBody>
      </p:sp>
      <p:sp>
        <p:nvSpPr>
          <p:cNvPr id="3" name="Title 2"/>
          <p:cNvSpPr>
            <a:spLocks noGrp="1"/>
          </p:cNvSpPr>
          <p:nvPr>
            <p:ph type="title"/>
          </p:nvPr>
        </p:nvSpPr>
        <p:spPr/>
        <p:txBody>
          <a:bodyPr/>
          <a:lstStyle/>
          <a:p>
            <a:r>
              <a:rPr lang="en-GB" dirty="0"/>
              <a:t>The Health Post Model</a:t>
            </a:r>
            <a:endParaRPr lang="en-GB" dirty="0"/>
          </a:p>
        </p:txBody>
      </p:sp>
      <p:sp>
        <p:nvSpPr>
          <p:cNvPr id="4" name="TextBox 3"/>
          <p:cNvSpPr txBox="1"/>
          <p:nvPr/>
        </p:nvSpPr>
        <p:spPr>
          <a:xfrm>
            <a:off x="6804248" y="6165304"/>
            <a:ext cx="1512168" cy="253916"/>
          </a:xfrm>
          <a:prstGeom prst="rect">
            <a:avLst/>
          </a:prstGeom>
          <a:noFill/>
        </p:spPr>
        <p:txBody>
          <a:bodyPr wrap="square" rtlCol="0">
            <a:spAutoFit/>
          </a:bodyPr>
          <a:lstStyle/>
          <a:p>
            <a:pPr algn="r"/>
            <a:r>
              <a:rPr lang="en-GB" sz="1050" dirty="0" smtClean="0"/>
              <a:t>Bam et al, 2013</a:t>
            </a:r>
            <a:endParaRPr lang="en-GB" sz="1050" dirty="0"/>
          </a:p>
        </p:txBody>
      </p:sp>
    </p:spTree>
    <p:extLst>
      <p:ext uri="{BB962C8B-B14F-4D97-AF65-F5344CB8AC3E}">
        <p14:creationId xmlns:p14="http://schemas.microsoft.com/office/powerpoint/2010/main" val="3085443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ZA" dirty="0" smtClean="0">
                <a:solidFill>
                  <a:schemeClr val="tx1"/>
                </a:solidFill>
                <a:ea typeface="Times New Roman"/>
                <a:cs typeface="Arial"/>
              </a:rPr>
              <a:t>Potential utility of mental </a:t>
            </a:r>
            <a:r>
              <a:rPr lang="en-ZA" dirty="0">
                <a:solidFill>
                  <a:schemeClr val="tx1"/>
                </a:solidFill>
                <a:ea typeface="Times New Roman"/>
                <a:cs typeface="Arial"/>
              </a:rPr>
              <a:t>health informatics </a:t>
            </a:r>
            <a:r>
              <a:rPr lang="en-ZA" dirty="0" smtClean="0">
                <a:solidFill>
                  <a:schemeClr val="tx1"/>
                </a:solidFill>
                <a:ea typeface="Times New Roman"/>
                <a:cs typeface="Arial"/>
              </a:rPr>
              <a:t>within </a:t>
            </a:r>
            <a:r>
              <a:rPr lang="en-ZA" dirty="0">
                <a:solidFill>
                  <a:schemeClr val="tx1"/>
                </a:solidFill>
                <a:ea typeface="Times New Roman"/>
                <a:cs typeface="Arial"/>
              </a:rPr>
              <a:t>the integrated primary healthcare and district health system through the use of </a:t>
            </a:r>
            <a:r>
              <a:rPr lang="en-ZA" dirty="0" smtClean="0">
                <a:solidFill>
                  <a:schemeClr val="tx1"/>
                </a:solidFill>
                <a:ea typeface="Times New Roman"/>
                <a:cs typeface="Arial"/>
              </a:rPr>
              <a:t>available technology</a:t>
            </a:r>
          </a:p>
          <a:p>
            <a:endParaRPr lang="en-GB" dirty="0">
              <a:solidFill>
                <a:schemeClr val="tx1"/>
              </a:solidFill>
              <a:ea typeface="Calibri"/>
              <a:cs typeface="Times New Roman"/>
            </a:endParaRPr>
          </a:p>
          <a:p>
            <a:pPr>
              <a:spcAft>
                <a:spcPts val="0"/>
              </a:spcAft>
            </a:pPr>
            <a:r>
              <a:rPr lang="en-ZA" dirty="0" smtClean="0">
                <a:solidFill>
                  <a:schemeClr val="tx1"/>
                </a:solidFill>
                <a:effectLst/>
                <a:ea typeface="Times New Roman"/>
                <a:cs typeface="Arial"/>
              </a:rPr>
              <a:t>Improving transfer of knowledge between practitioners in rural areas and academics – the EDH attempt </a:t>
            </a:r>
          </a:p>
          <a:p>
            <a:endParaRPr lang="en-GB" dirty="0"/>
          </a:p>
        </p:txBody>
      </p:sp>
      <p:sp>
        <p:nvSpPr>
          <p:cNvPr id="2" name="Title 1"/>
          <p:cNvSpPr>
            <a:spLocks noGrp="1"/>
          </p:cNvSpPr>
          <p:nvPr>
            <p:ph type="title"/>
          </p:nvPr>
        </p:nvSpPr>
        <p:spPr/>
        <p:txBody>
          <a:bodyPr/>
          <a:lstStyle/>
          <a:p>
            <a:r>
              <a:rPr lang="en-GB" dirty="0" smtClean="0"/>
              <a:t>Overview of Discussion</a:t>
            </a:r>
            <a:endParaRPr lang="en-GB" dirty="0"/>
          </a:p>
        </p:txBody>
      </p:sp>
    </p:spTree>
    <p:extLst>
      <p:ext uri="{BB962C8B-B14F-4D97-AF65-F5344CB8AC3E}">
        <p14:creationId xmlns:p14="http://schemas.microsoft.com/office/powerpoint/2010/main" val="2211963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sz="4000" dirty="0">
                <a:ea typeface="宋体" charset="-122"/>
              </a:rPr>
              <a:t>Health Information Systems Context</a:t>
            </a:r>
            <a:endParaRPr lang="en-GB" sz="4000"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71600" y="2780928"/>
            <a:ext cx="3273836" cy="280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004048" y="2420888"/>
            <a:ext cx="3411599"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712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872067" y="2675467"/>
            <a:ext cx="7408333" cy="1833653"/>
          </a:xfrm>
        </p:spPr>
        <p:txBody>
          <a:bodyPr>
            <a:normAutofit fontScale="85000" lnSpcReduction="20000"/>
          </a:bodyPr>
          <a:lstStyle/>
          <a:p>
            <a:pPr>
              <a:buFont typeface="Wingdings 2" pitchFamily="-107" charset="2"/>
              <a:buNone/>
            </a:pPr>
            <a:r>
              <a:rPr lang="en-US" dirty="0" smtClean="0">
                <a:latin typeface="Verdana" pitchFamily="-107" charset="0"/>
              </a:rPr>
              <a:t>	</a:t>
            </a:r>
          </a:p>
          <a:p>
            <a:pPr>
              <a:buFont typeface="Wingdings 2" pitchFamily="-107" charset="2"/>
              <a:buNone/>
            </a:pPr>
            <a:endParaRPr lang="en-US" dirty="0" smtClean="0">
              <a:latin typeface="Verdana" pitchFamily="-107" charset="0"/>
            </a:endParaRPr>
          </a:p>
          <a:p>
            <a:pPr algn="ctr">
              <a:buFont typeface="Wingdings 2" pitchFamily="-107" charset="2"/>
              <a:buNone/>
            </a:pPr>
            <a:r>
              <a:rPr lang="en-US" sz="3200" dirty="0" smtClean="0">
                <a:solidFill>
                  <a:schemeClr val="tx1"/>
                </a:solidFill>
              </a:rPr>
              <a:t>Ultimate goal is to improve the quality of health care, research and education in medicine and health</a:t>
            </a:r>
          </a:p>
        </p:txBody>
      </p:sp>
      <p:sp>
        <p:nvSpPr>
          <p:cNvPr id="2" name="Title 1"/>
          <p:cNvSpPr>
            <a:spLocks noGrp="1"/>
          </p:cNvSpPr>
          <p:nvPr>
            <p:ph type="title"/>
          </p:nvPr>
        </p:nvSpPr>
        <p:spPr/>
        <p:txBody>
          <a:bodyPr/>
          <a:lstStyle/>
          <a:p>
            <a:r>
              <a:rPr lang="en-GB" dirty="0" smtClean="0"/>
              <a:t>Goal</a:t>
            </a:r>
            <a:endParaRPr lang="en-GB" dirty="0"/>
          </a:p>
        </p:txBody>
      </p:sp>
    </p:spTree>
    <p:extLst>
      <p:ext uri="{BB962C8B-B14F-4D97-AF65-F5344CB8AC3E}">
        <p14:creationId xmlns:p14="http://schemas.microsoft.com/office/powerpoint/2010/main" val="665222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buClr>
                <a:srgbClr val="94C600"/>
              </a:buClr>
            </a:pPr>
            <a:r>
              <a:rPr lang="en-ZA" dirty="0">
                <a:solidFill>
                  <a:schemeClr val="tx1"/>
                </a:solidFill>
                <a:ea typeface="Times New Roman"/>
                <a:cs typeface="Arial"/>
              </a:rPr>
              <a:t>Improving transfer of knowledge between practitioners in rural areas and academics – the EDH attempt </a:t>
            </a:r>
            <a:endParaRPr lang="en-ZA" dirty="0" smtClean="0">
              <a:solidFill>
                <a:schemeClr val="tx1"/>
              </a:solidFill>
              <a:ea typeface="Times New Roman"/>
              <a:cs typeface="Arial"/>
            </a:endParaRPr>
          </a:p>
          <a:p>
            <a:pPr lvl="0">
              <a:buClr>
                <a:srgbClr val="94C600"/>
              </a:buClr>
            </a:pPr>
            <a:r>
              <a:rPr lang="en-ZA" dirty="0" smtClean="0">
                <a:solidFill>
                  <a:schemeClr val="tx1"/>
                </a:solidFill>
                <a:ea typeface="Times New Roman"/>
                <a:cs typeface="Arial"/>
              </a:rPr>
              <a:t>Friday Academic Program</a:t>
            </a:r>
          </a:p>
          <a:p>
            <a:pPr lvl="0">
              <a:buClr>
                <a:srgbClr val="94C600"/>
              </a:buClr>
            </a:pPr>
            <a:r>
              <a:rPr lang="en-ZA" dirty="0" smtClean="0">
                <a:solidFill>
                  <a:schemeClr val="tx1"/>
                </a:solidFill>
                <a:ea typeface="Times New Roman"/>
                <a:cs typeface="Arial"/>
              </a:rPr>
              <a:t>Complete Multi-disciplinary Team involvement in terms of presenters</a:t>
            </a:r>
          </a:p>
          <a:p>
            <a:pPr lvl="0">
              <a:buClr>
                <a:srgbClr val="94C600"/>
              </a:buClr>
            </a:pPr>
            <a:r>
              <a:rPr lang="en-ZA" dirty="0" smtClean="0">
                <a:solidFill>
                  <a:schemeClr val="tx1"/>
                </a:solidFill>
                <a:ea typeface="Times New Roman"/>
                <a:cs typeface="Arial"/>
              </a:rPr>
              <a:t>Presentations video recorded</a:t>
            </a:r>
          </a:p>
          <a:p>
            <a:pPr lvl="0">
              <a:buClr>
                <a:srgbClr val="94C600"/>
              </a:buClr>
            </a:pPr>
            <a:r>
              <a:rPr lang="en-ZA" dirty="0" smtClean="0">
                <a:solidFill>
                  <a:schemeClr val="tx1"/>
                </a:solidFill>
                <a:ea typeface="Times New Roman"/>
                <a:cs typeface="Arial"/>
              </a:rPr>
              <a:t>Saved on DVD</a:t>
            </a:r>
          </a:p>
          <a:p>
            <a:pPr lvl="0">
              <a:buClr>
                <a:srgbClr val="94C600"/>
              </a:buClr>
            </a:pPr>
            <a:r>
              <a:rPr lang="en-ZA" dirty="0" smtClean="0">
                <a:solidFill>
                  <a:schemeClr val="tx1"/>
                </a:solidFill>
                <a:ea typeface="Times New Roman"/>
                <a:cs typeface="Arial"/>
              </a:rPr>
              <a:t>Library in Pharmacy</a:t>
            </a:r>
          </a:p>
          <a:p>
            <a:pPr lvl="0">
              <a:buClr>
                <a:srgbClr val="94C600"/>
              </a:buClr>
            </a:pPr>
            <a:r>
              <a:rPr lang="en-ZA" dirty="0" smtClean="0">
                <a:solidFill>
                  <a:schemeClr val="tx1"/>
                </a:solidFill>
                <a:ea typeface="Times New Roman"/>
                <a:cs typeface="Arial"/>
              </a:rPr>
              <a:t>There for “rental” by interested professionals with limited access to CPD opportunities </a:t>
            </a:r>
            <a:r>
              <a:rPr lang="en-ZA" dirty="0" err="1" smtClean="0">
                <a:solidFill>
                  <a:schemeClr val="tx1"/>
                </a:solidFill>
                <a:ea typeface="Times New Roman"/>
                <a:cs typeface="Arial"/>
              </a:rPr>
              <a:t>e.g</a:t>
            </a:r>
            <a:r>
              <a:rPr lang="en-ZA" dirty="0" smtClean="0">
                <a:solidFill>
                  <a:schemeClr val="tx1"/>
                </a:solidFill>
                <a:ea typeface="Times New Roman"/>
                <a:cs typeface="Arial"/>
              </a:rPr>
              <a:t> Tower Hospital</a:t>
            </a:r>
            <a:endParaRPr lang="en-ZA" dirty="0">
              <a:solidFill>
                <a:schemeClr val="tx1"/>
              </a:solidFill>
              <a:ea typeface="Times New Roman"/>
              <a:cs typeface="Arial"/>
            </a:endParaRPr>
          </a:p>
          <a:p>
            <a:endParaRPr lang="en-GB" dirty="0"/>
          </a:p>
        </p:txBody>
      </p:sp>
      <p:sp>
        <p:nvSpPr>
          <p:cNvPr id="2" name="Title 1"/>
          <p:cNvSpPr>
            <a:spLocks noGrp="1"/>
          </p:cNvSpPr>
          <p:nvPr>
            <p:ph type="title"/>
          </p:nvPr>
        </p:nvSpPr>
        <p:spPr/>
        <p:txBody>
          <a:bodyPr>
            <a:normAutofit fontScale="90000"/>
          </a:bodyPr>
          <a:lstStyle/>
          <a:p>
            <a:r>
              <a:rPr lang="en-GB" dirty="0" smtClean="0"/>
              <a:t>Continued Professional Development</a:t>
            </a:r>
            <a:endParaRPr lang="en-GB" dirty="0"/>
          </a:p>
        </p:txBody>
      </p:sp>
    </p:spTree>
    <p:extLst>
      <p:ext uri="{BB962C8B-B14F-4D97-AF65-F5344CB8AC3E}">
        <p14:creationId xmlns:p14="http://schemas.microsoft.com/office/powerpoint/2010/main" val="265359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157192"/>
            <a:ext cx="7772400" cy="1253472"/>
          </a:xfrm>
        </p:spPr>
        <p:txBody>
          <a:bodyPr>
            <a:noAutofit/>
          </a:bodyPr>
          <a:lstStyle/>
          <a:p>
            <a:r>
              <a:rPr lang="en-GB" sz="6600" b="1" dirty="0" smtClean="0">
                <a:solidFill>
                  <a:schemeClr val="bg2">
                    <a:lumMod val="50000"/>
                  </a:schemeClr>
                </a:solidFill>
              </a:rPr>
              <a:t>End</a:t>
            </a:r>
            <a:endParaRPr lang="en-GB" sz="6600" b="1" dirty="0">
              <a:solidFill>
                <a:schemeClr val="bg2">
                  <a:lumMod val="50000"/>
                </a:schemeClr>
              </a:solidFill>
            </a:endParaRPr>
          </a:p>
        </p:txBody>
      </p:sp>
      <p:pic>
        <p:nvPicPr>
          <p:cNvPr id="2050" name="Picture 2" descr="C:\Users\Chris\Pictures\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6" y="404664"/>
            <a:ext cx="2448273" cy="358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7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solidFill>
                  <a:schemeClr val="tx1"/>
                </a:solidFill>
              </a:rPr>
              <a:t>It is </a:t>
            </a:r>
            <a:r>
              <a:rPr lang="en-GB" dirty="0">
                <a:solidFill>
                  <a:schemeClr val="tx1"/>
                </a:solidFill>
              </a:rPr>
              <a:t>a discipline at the intersection of information science, </a:t>
            </a:r>
            <a:r>
              <a:rPr lang="en-GB" i="1" dirty="0">
                <a:solidFill>
                  <a:schemeClr val="accent1">
                    <a:lumMod val="50000"/>
                  </a:schemeClr>
                </a:solidFill>
              </a:rPr>
              <a:t>computer science, and health care</a:t>
            </a:r>
            <a:r>
              <a:rPr lang="en-GB" dirty="0" smtClean="0">
                <a:solidFill>
                  <a:schemeClr val="tx1"/>
                </a:solidFill>
              </a:rPr>
              <a:t>.</a:t>
            </a:r>
          </a:p>
          <a:p>
            <a:endParaRPr lang="en-GB" dirty="0">
              <a:solidFill>
                <a:schemeClr val="tx1"/>
              </a:solidFill>
            </a:endParaRPr>
          </a:p>
          <a:p>
            <a:r>
              <a:rPr lang="en-GB" dirty="0" smtClean="0">
                <a:solidFill>
                  <a:schemeClr val="tx1"/>
                </a:solidFill>
              </a:rPr>
              <a:t>A scientific field </a:t>
            </a:r>
            <a:r>
              <a:rPr lang="en-GB" dirty="0">
                <a:solidFill>
                  <a:schemeClr val="tx1"/>
                </a:solidFill>
              </a:rPr>
              <a:t>of study that deals with </a:t>
            </a:r>
            <a:r>
              <a:rPr lang="en-GB" dirty="0" smtClean="0">
                <a:solidFill>
                  <a:schemeClr val="tx1"/>
                </a:solidFill>
              </a:rPr>
              <a:t>the</a:t>
            </a:r>
          </a:p>
          <a:p>
            <a:pPr lvl="1"/>
            <a:r>
              <a:rPr lang="en-GB" dirty="0" smtClean="0">
                <a:solidFill>
                  <a:schemeClr val="accent1">
                    <a:lumMod val="50000"/>
                  </a:schemeClr>
                </a:solidFill>
              </a:rPr>
              <a:t>acquiring</a:t>
            </a:r>
            <a:r>
              <a:rPr lang="en-GB" dirty="0">
                <a:solidFill>
                  <a:schemeClr val="accent1">
                    <a:lumMod val="50000"/>
                  </a:schemeClr>
                </a:solidFill>
              </a:rPr>
              <a:t>, storage</a:t>
            </a:r>
            <a:r>
              <a:rPr lang="en-GB" dirty="0" smtClean="0">
                <a:solidFill>
                  <a:schemeClr val="accent1">
                    <a:lumMod val="50000"/>
                  </a:schemeClr>
                </a:solidFill>
              </a:rPr>
              <a:t>, retrieval</a:t>
            </a:r>
            <a:r>
              <a:rPr lang="en-GB" dirty="0">
                <a:solidFill>
                  <a:schemeClr val="accent1">
                    <a:lumMod val="50000"/>
                  </a:schemeClr>
                </a:solidFill>
              </a:rPr>
              <a:t>, and processing </a:t>
            </a:r>
            <a:endParaRPr lang="en-GB" dirty="0" smtClean="0">
              <a:solidFill>
                <a:schemeClr val="accent1">
                  <a:lumMod val="50000"/>
                </a:schemeClr>
              </a:solidFill>
            </a:endParaRPr>
          </a:p>
          <a:p>
            <a:pPr lvl="1"/>
            <a:r>
              <a:rPr lang="en-GB" dirty="0" smtClean="0">
                <a:solidFill>
                  <a:schemeClr val="accent1">
                    <a:lumMod val="50000"/>
                  </a:schemeClr>
                </a:solidFill>
              </a:rPr>
              <a:t>of </a:t>
            </a:r>
            <a:r>
              <a:rPr lang="en-GB" dirty="0">
                <a:solidFill>
                  <a:schemeClr val="accent1">
                    <a:lumMod val="50000"/>
                  </a:schemeClr>
                </a:solidFill>
              </a:rPr>
              <a:t>medical, biological and associated data</a:t>
            </a:r>
            <a:r>
              <a:rPr lang="en-GB" dirty="0" smtClean="0">
                <a:solidFill>
                  <a:schemeClr val="accent1">
                    <a:lumMod val="50000"/>
                  </a:schemeClr>
                </a:solidFill>
              </a:rPr>
              <a:t>, </a:t>
            </a:r>
            <a:r>
              <a:rPr lang="en-GB" dirty="0">
                <a:solidFill>
                  <a:schemeClr val="accent1">
                    <a:lumMod val="50000"/>
                  </a:schemeClr>
                </a:solidFill>
              </a:rPr>
              <a:t>information and knowledge </a:t>
            </a:r>
            <a:endParaRPr lang="en-GB" dirty="0" smtClean="0">
              <a:solidFill>
                <a:schemeClr val="accent1">
                  <a:lumMod val="50000"/>
                </a:schemeClr>
              </a:solidFill>
            </a:endParaRPr>
          </a:p>
          <a:p>
            <a:pPr lvl="1"/>
            <a:r>
              <a:rPr lang="en-GB" dirty="0" smtClean="0">
                <a:solidFill>
                  <a:schemeClr val="accent1">
                    <a:lumMod val="50000"/>
                  </a:schemeClr>
                </a:solidFill>
              </a:rPr>
              <a:t>for </a:t>
            </a:r>
            <a:r>
              <a:rPr lang="en-GB" dirty="0">
                <a:solidFill>
                  <a:schemeClr val="accent1">
                    <a:lumMod val="50000"/>
                  </a:schemeClr>
                </a:solidFill>
              </a:rPr>
              <a:t>the purpose of problem solving and decision </a:t>
            </a:r>
            <a:r>
              <a:rPr lang="en-GB" dirty="0" smtClean="0">
                <a:solidFill>
                  <a:schemeClr val="accent1">
                    <a:lumMod val="50000"/>
                  </a:schemeClr>
                </a:solidFill>
              </a:rPr>
              <a:t>making</a:t>
            </a:r>
          </a:p>
          <a:p>
            <a:endParaRPr lang="en-GB" dirty="0" smtClean="0"/>
          </a:p>
          <a:p>
            <a:endParaRPr lang="en-GB" dirty="0"/>
          </a:p>
          <a:p>
            <a:endParaRPr lang="en-GB" dirty="0"/>
          </a:p>
        </p:txBody>
      </p:sp>
      <p:sp>
        <p:nvSpPr>
          <p:cNvPr id="3" name="Title 2"/>
          <p:cNvSpPr>
            <a:spLocks noGrp="1"/>
          </p:cNvSpPr>
          <p:nvPr>
            <p:ph type="title"/>
          </p:nvPr>
        </p:nvSpPr>
        <p:spPr/>
        <p:txBody>
          <a:bodyPr/>
          <a:lstStyle/>
          <a:p>
            <a:r>
              <a:rPr lang="en-GB" dirty="0" smtClean="0"/>
              <a:t>What is Health Informatics?</a:t>
            </a:r>
            <a:endParaRPr lang="en-GB" dirty="0"/>
          </a:p>
        </p:txBody>
      </p:sp>
    </p:spTree>
    <p:extLst>
      <p:ext uri="{BB962C8B-B14F-4D97-AF65-F5344CB8AC3E}">
        <p14:creationId xmlns:p14="http://schemas.microsoft.com/office/powerpoint/2010/main" val="4239644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solidFill>
                  <a:schemeClr val="tx1"/>
                </a:solidFill>
              </a:rPr>
              <a:t>Health Informatics provides information to make </a:t>
            </a:r>
            <a:r>
              <a:rPr lang="en-GB" dirty="0" smtClean="0">
                <a:solidFill>
                  <a:schemeClr val="tx1"/>
                </a:solidFill>
              </a:rPr>
              <a:t>decisions</a:t>
            </a:r>
          </a:p>
          <a:p>
            <a:endParaRPr lang="en-GB" dirty="0">
              <a:solidFill>
                <a:schemeClr val="tx1"/>
              </a:solidFill>
            </a:endParaRPr>
          </a:p>
          <a:p>
            <a:r>
              <a:rPr lang="en-GB" dirty="0">
                <a:solidFill>
                  <a:schemeClr val="tx1"/>
                </a:solidFill>
              </a:rPr>
              <a:t>Better information leads to better </a:t>
            </a:r>
            <a:r>
              <a:rPr lang="en-GB" dirty="0" smtClean="0">
                <a:solidFill>
                  <a:schemeClr val="tx1"/>
                </a:solidFill>
              </a:rPr>
              <a:t>decisions</a:t>
            </a:r>
          </a:p>
          <a:p>
            <a:endParaRPr lang="en-GB" dirty="0">
              <a:solidFill>
                <a:schemeClr val="tx1"/>
              </a:solidFill>
            </a:endParaRPr>
          </a:p>
          <a:p>
            <a:r>
              <a:rPr lang="en-GB" dirty="0">
                <a:solidFill>
                  <a:schemeClr val="tx1"/>
                </a:solidFill>
              </a:rPr>
              <a:t>Health care, management, planning and policy all need good information</a:t>
            </a:r>
          </a:p>
          <a:p>
            <a:endParaRPr lang="en-GB" dirty="0"/>
          </a:p>
        </p:txBody>
      </p:sp>
      <p:sp>
        <p:nvSpPr>
          <p:cNvPr id="3" name="Title 2"/>
          <p:cNvSpPr>
            <a:spLocks noGrp="1"/>
          </p:cNvSpPr>
          <p:nvPr>
            <p:ph type="title"/>
          </p:nvPr>
        </p:nvSpPr>
        <p:spPr/>
        <p:txBody>
          <a:bodyPr/>
          <a:lstStyle/>
          <a:p>
            <a:r>
              <a:rPr lang="en-US" dirty="0"/>
              <a:t>Why Health Informatics?</a:t>
            </a:r>
            <a:endParaRPr lang="en-GB" dirty="0"/>
          </a:p>
        </p:txBody>
      </p:sp>
    </p:spTree>
    <p:extLst>
      <p:ext uri="{BB962C8B-B14F-4D97-AF65-F5344CB8AC3E}">
        <p14:creationId xmlns:p14="http://schemas.microsoft.com/office/powerpoint/2010/main" val="2662716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92896"/>
            <a:ext cx="7408333" cy="4104456"/>
          </a:xfrm>
        </p:spPr>
        <p:txBody>
          <a:bodyPr>
            <a:normAutofit fontScale="85000" lnSpcReduction="20000"/>
          </a:bodyPr>
          <a:lstStyle/>
          <a:p>
            <a:pPr marL="0" indent="0">
              <a:buNone/>
            </a:pPr>
            <a:r>
              <a:rPr lang="en-GB" dirty="0">
                <a:solidFill>
                  <a:schemeClr val="tx1"/>
                </a:solidFill>
              </a:rPr>
              <a:t>Health informatics tools </a:t>
            </a:r>
            <a:r>
              <a:rPr lang="en-GB" dirty="0" smtClean="0">
                <a:solidFill>
                  <a:schemeClr val="tx1"/>
                </a:solidFill>
              </a:rPr>
              <a:t>may for example include:</a:t>
            </a:r>
          </a:p>
          <a:p>
            <a:pPr lvl="1"/>
            <a:r>
              <a:rPr lang="en-GB" dirty="0">
                <a:solidFill>
                  <a:schemeClr val="accent1">
                    <a:lumMod val="50000"/>
                  </a:schemeClr>
                </a:solidFill>
              </a:rPr>
              <a:t>Mobile phones</a:t>
            </a:r>
          </a:p>
          <a:p>
            <a:pPr lvl="1"/>
            <a:r>
              <a:rPr lang="en-GB" dirty="0" smtClean="0">
                <a:solidFill>
                  <a:schemeClr val="tx1"/>
                </a:solidFill>
              </a:rPr>
              <a:t>Computers</a:t>
            </a:r>
          </a:p>
          <a:p>
            <a:pPr lvl="1"/>
            <a:r>
              <a:rPr lang="en-GB" dirty="0" smtClean="0">
                <a:solidFill>
                  <a:schemeClr val="tx1"/>
                </a:solidFill>
              </a:rPr>
              <a:t>Clinical guidelines</a:t>
            </a:r>
          </a:p>
          <a:p>
            <a:pPr lvl="1"/>
            <a:r>
              <a:rPr lang="en-GB" dirty="0" smtClean="0">
                <a:solidFill>
                  <a:schemeClr val="tx1"/>
                </a:solidFill>
              </a:rPr>
              <a:t>Policies </a:t>
            </a:r>
            <a:r>
              <a:rPr lang="en-GB" dirty="0">
                <a:solidFill>
                  <a:schemeClr val="tx1"/>
                </a:solidFill>
              </a:rPr>
              <a:t>and Procedures </a:t>
            </a:r>
          </a:p>
          <a:p>
            <a:pPr lvl="1"/>
            <a:r>
              <a:rPr lang="en-GB" dirty="0" smtClean="0">
                <a:solidFill>
                  <a:schemeClr val="tx1"/>
                </a:solidFill>
              </a:rPr>
              <a:t>Clinical </a:t>
            </a:r>
            <a:r>
              <a:rPr lang="en-GB" dirty="0">
                <a:solidFill>
                  <a:schemeClr val="tx1"/>
                </a:solidFill>
              </a:rPr>
              <a:t>protocols </a:t>
            </a:r>
            <a:endParaRPr lang="en-GB" dirty="0" smtClean="0">
              <a:solidFill>
                <a:schemeClr val="tx1"/>
              </a:solidFill>
            </a:endParaRPr>
          </a:p>
          <a:p>
            <a:pPr lvl="1"/>
            <a:r>
              <a:rPr lang="en-GB" dirty="0" smtClean="0">
                <a:solidFill>
                  <a:schemeClr val="tx1"/>
                </a:solidFill>
              </a:rPr>
              <a:t>Clinical Documentation</a:t>
            </a:r>
          </a:p>
          <a:p>
            <a:pPr lvl="2"/>
            <a:r>
              <a:rPr lang="en-GB" dirty="0" smtClean="0">
                <a:solidFill>
                  <a:schemeClr val="tx1"/>
                </a:solidFill>
              </a:rPr>
              <a:t>includes </a:t>
            </a:r>
            <a:r>
              <a:rPr lang="en-GB" dirty="0" smtClean="0">
                <a:solidFill>
                  <a:schemeClr val="accent1">
                    <a:lumMod val="50000"/>
                  </a:schemeClr>
                </a:solidFill>
              </a:rPr>
              <a:t>clinical notes</a:t>
            </a:r>
            <a:r>
              <a:rPr lang="en-GB" dirty="0" smtClean="0">
                <a:solidFill>
                  <a:schemeClr val="tx1"/>
                </a:solidFill>
              </a:rPr>
              <a:t>, files of patients documents </a:t>
            </a:r>
            <a:r>
              <a:rPr lang="en-GB" dirty="0">
                <a:solidFill>
                  <a:schemeClr val="tx1"/>
                </a:solidFill>
              </a:rPr>
              <a:t>used to record and transmit a patients' history, condition, responses, therapies, activities, and </a:t>
            </a:r>
            <a:r>
              <a:rPr lang="en-GB" dirty="0" smtClean="0">
                <a:solidFill>
                  <a:schemeClr val="tx1"/>
                </a:solidFill>
              </a:rPr>
              <a:t>treatment plan </a:t>
            </a:r>
            <a:endParaRPr lang="en-GB" dirty="0">
              <a:solidFill>
                <a:schemeClr val="tx1"/>
              </a:solidFill>
            </a:endParaRPr>
          </a:p>
          <a:p>
            <a:pPr lvl="1"/>
            <a:r>
              <a:rPr lang="en-GB" dirty="0" smtClean="0">
                <a:solidFill>
                  <a:schemeClr val="accent1">
                    <a:lumMod val="50000"/>
                  </a:schemeClr>
                </a:solidFill>
              </a:rPr>
              <a:t>Telephone </a:t>
            </a:r>
            <a:r>
              <a:rPr lang="en-GB" dirty="0">
                <a:solidFill>
                  <a:schemeClr val="accent1">
                    <a:lumMod val="50000"/>
                  </a:schemeClr>
                </a:solidFill>
              </a:rPr>
              <a:t>Number </a:t>
            </a:r>
            <a:r>
              <a:rPr lang="en-GB" dirty="0" smtClean="0">
                <a:solidFill>
                  <a:schemeClr val="accent1">
                    <a:lumMod val="50000"/>
                  </a:schemeClr>
                </a:solidFill>
              </a:rPr>
              <a:t>Lists </a:t>
            </a:r>
            <a:r>
              <a:rPr lang="en-GB" dirty="0" smtClean="0">
                <a:solidFill>
                  <a:schemeClr val="tx1"/>
                </a:solidFill>
              </a:rPr>
              <a:t>– staff and patients  </a:t>
            </a:r>
            <a:endParaRPr lang="en-GB" dirty="0">
              <a:solidFill>
                <a:schemeClr val="tx1"/>
              </a:solidFill>
            </a:endParaRPr>
          </a:p>
          <a:p>
            <a:pPr lvl="1"/>
            <a:r>
              <a:rPr lang="en-GB" dirty="0" smtClean="0">
                <a:solidFill>
                  <a:schemeClr val="tx1"/>
                </a:solidFill>
              </a:rPr>
              <a:t>Electronic </a:t>
            </a:r>
            <a:r>
              <a:rPr lang="en-GB" dirty="0">
                <a:solidFill>
                  <a:schemeClr val="tx1"/>
                </a:solidFill>
              </a:rPr>
              <a:t>documents used to collect information and web links for a common clinical group</a:t>
            </a:r>
          </a:p>
          <a:p>
            <a:pPr lvl="1"/>
            <a:r>
              <a:rPr lang="en-GB" dirty="0" smtClean="0">
                <a:solidFill>
                  <a:schemeClr val="tx1"/>
                </a:solidFill>
              </a:rPr>
              <a:t>Emails</a:t>
            </a:r>
            <a:r>
              <a:rPr lang="en-GB" dirty="0">
                <a:solidFill>
                  <a:schemeClr val="tx1"/>
                </a:solidFill>
              </a:rPr>
              <a:t>, Posters, and Staff Meetings </a:t>
            </a:r>
          </a:p>
          <a:p>
            <a:pPr lvl="1"/>
            <a:endParaRPr lang="en-GB" dirty="0">
              <a:solidFill>
                <a:schemeClr val="tx1"/>
              </a:solidFill>
            </a:endParaRPr>
          </a:p>
        </p:txBody>
      </p:sp>
      <p:sp>
        <p:nvSpPr>
          <p:cNvPr id="3" name="Title 2"/>
          <p:cNvSpPr>
            <a:spLocks noGrp="1"/>
          </p:cNvSpPr>
          <p:nvPr>
            <p:ph type="title"/>
          </p:nvPr>
        </p:nvSpPr>
        <p:spPr/>
        <p:txBody>
          <a:bodyPr/>
          <a:lstStyle/>
          <a:p>
            <a:r>
              <a:rPr lang="en-GB" dirty="0" smtClean="0"/>
              <a:t>Tools</a:t>
            </a:r>
            <a:endParaRPr lang="en-GB" dirty="0"/>
          </a:p>
        </p:txBody>
      </p:sp>
    </p:spTree>
    <p:extLst>
      <p:ext uri="{BB962C8B-B14F-4D97-AF65-F5344CB8AC3E}">
        <p14:creationId xmlns:p14="http://schemas.microsoft.com/office/powerpoint/2010/main" val="2244887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solidFill>
                  <a:schemeClr val="tx1"/>
                </a:solidFill>
              </a:rPr>
              <a:t>Revolving door syndrome, repeated re-admissions</a:t>
            </a:r>
          </a:p>
          <a:p>
            <a:r>
              <a:rPr lang="en-GB" dirty="0">
                <a:solidFill>
                  <a:schemeClr val="tx1"/>
                </a:solidFill>
              </a:rPr>
              <a:t>Patient relapse due to non-compliance and lack of </a:t>
            </a:r>
            <a:r>
              <a:rPr lang="en-GB" dirty="0" smtClean="0">
                <a:solidFill>
                  <a:schemeClr val="tx1"/>
                </a:solidFill>
              </a:rPr>
              <a:t>insight</a:t>
            </a:r>
          </a:p>
          <a:p>
            <a:r>
              <a:rPr lang="en-GB" dirty="0" smtClean="0">
                <a:solidFill>
                  <a:schemeClr val="tx1"/>
                </a:solidFill>
              </a:rPr>
              <a:t>Substance abuse</a:t>
            </a:r>
            <a:endParaRPr lang="en-GB" dirty="0">
              <a:solidFill>
                <a:schemeClr val="tx1"/>
              </a:solidFill>
            </a:endParaRPr>
          </a:p>
          <a:p>
            <a:r>
              <a:rPr lang="en-GB" dirty="0" smtClean="0">
                <a:solidFill>
                  <a:schemeClr val="tx1"/>
                </a:solidFill>
              </a:rPr>
              <a:t>Clinics running out of medication</a:t>
            </a:r>
          </a:p>
          <a:p>
            <a:r>
              <a:rPr lang="en-GB" dirty="0" smtClean="0">
                <a:solidFill>
                  <a:schemeClr val="tx1"/>
                </a:solidFill>
              </a:rPr>
              <a:t>Lack of dependable data bases</a:t>
            </a:r>
          </a:p>
          <a:p>
            <a:r>
              <a:rPr lang="en-GB" dirty="0" smtClean="0">
                <a:solidFill>
                  <a:schemeClr val="tx1"/>
                </a:solidFill>
              </a:rPr>
              <a:t>Monitoring </a:t>
            </a:r>
            <a:r>
              <a:rPr lang="en-GB" dirty="0">
                <a:solidFill>
                  <a:schemeClr val="tx1"/>
                </a:solidFill>
              </a:rPr>
              <a:t>information and administration of information of patients</a:t>
            </a:r>
          </a:p>
          <a:p>
            <a:endParaRPr lang="en-GB" dirty="0" smtClean="0"/>
          </a:p>
          <a:p>
            <a:endParaRPr lang="en-GB" dirty="0"/>
          </a:p>
        </p:txBody>
      </p:sp>
      <p:sp>
        <p:nvSpPr>
          <p:cNvPr id="2" name="Title 1"/>
          <p:cNvSpPr>
            <a:spLocks noGrp="1"/>
          </p:cNvSpPr>
          <p:nvPr>
            <p:ph type="title"/>
          </p:nvPr>
        </p:nvSpPr>
        <p:spPr/>
        <p:txBody>
          <a:bodyPr>
            <a:normAutofit/>
          </a:bodyPr>
          <a:lstStyle/>
          <a:p>
            <a:r>
              <a:rPr lang="en-GB" dirty="0" smtClean="0"/>
              <a:t>Current </a:t>
            </a:r>
            <a:r>
              <a:rPr lang="en-GB" smtClean="0"/>
              <a:t>challenges in the </a:t>
            </a:r>
            <a:r>
              <a:rPr lang="en-GB" dirty="0" smtClean="0"/>
              <a:t>system</a:t>
            </a:r>
            <a:endParaRPr lang="en-GB" dirty="0"/>
          </a:p>
        </p:txBody>
      </p:sp>
    </p:spTree>
    <p:extLst>
      <p:ext uri="{BB962C8B-B14F-4D97-AF65-F5344CB8AC3E}">
        <p14:creationId xmlns:p14="http://schemas.microsoft.com/office/powerpoint/2010/main" val="3770388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dirty="0" smtClean="0">
                <a:solidFill>
                  <a:schemeClr val="tx1"/>
                </a:solidFill>
              </a:rPr>
              <a:t>Professor </a:t>
            </a:r>
            <a:r>
              <a:rPr lang="en-GB" sz="3200" dirty="0" err="1" smtClean="0">
                <a:solidFill>
                  <a:schemeClr val="tx1"/>
                </a:solidFill>
              </a:rPr>
              <a:t>Jannie</a:t>
            </a:r>
            <a:r>
              <a:rPr lang="en-GB" sz="3200" dirty="0" smtClean="0">
                <a:solidFill>
                  <a:schemeClr val="tx1"/>
                </a:solidFill>
              </a:rPr>
              <a:t> Hugo:</a:t>
            </a:r>
          </a:p>
          <a:p>
            <a:pPr lvl="1"/>
            <a:r>
              <a:rPr lang="en-GB" sz="3200" dirty="0" smtClean="0">
                <a:solidFill>
                  <a:schemeClr val="tx1"/>
                </a:solidFill>
              </a:rPr>
              <a:t>“Every problem has an address”</a:t>
            </a:r>
          </a:p>
          <a:p>
            <a:pPr lvl="1"/>
            <a:endParaRPr lang="en-GB" sz="3200" dirty="0" smtClean="0">
              <a:solidFill>
                <a:schemeClr val="tx1"/>
              </a:solidFill>
            </a:endParaRPr>
          </a:p>
          <a:p>
            <a:pPr lvl="1"/>
            <a:r>
              <a:rPr lang="en-GB" sz="3200" dirty="0" smtClean="0">
                <a:solidFill>
                  <a:schemeClr val="tx1"/>
                </a:solidFill>
              </a:rPr>
              <a:t>Add – and most likely a cell phone!</a:t>
            </a:r>
            <a:endParaRPr lang="en-GB" sz="3200" dirty="0">
              <a:solidFill>
                <a:schemeClr val="tx1"/>
              </a:solidFill>
            </a:endParaRPr>
          </a:p>
        </p:txBody>
      </p:sp>
      <p:sp>
        <p:nvSpPr>
          <p:cNvPr id="3" name="Title 2"/>
          <p:cNvSpPr>
            <a:spLocks noGrp="1"/>
          </p:cNvSpPr>
          <p:nvPr>
            <p:ph type="title"/>
          </p:nvPr>
        </p:nvSpPr>
        <p:spPr/>
        <p:txBody>
          <a:bodyPr/>
          <a:lstStyle/>
          <a:p>
            <a:r>
              <a:rPr lang="en-GB" dirty="0" smtClean="0"/>
              <a:t>Quote</a:t>
            </a:r>
            <a:endParaRPr lang="en-GB" dirty="0"/>
          </a:p>
        </p:txBody>
      </p:sp>
    </p:spTree>
    <p:extLst>
      <p:ext uri="{BB962C8B-B14F-4D97-AF65-F5344CB8AC3E}">
        <p14:creationId xmlns:p14="http://schemas.microsoft.com/office/powerpoint/2010/main" val="459278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smtClean="0">
                <a:solidFill>
                  <a:schemeClr val="tx1"/>
                </a:solidFill>
              </a:rPr>
              <a:t>Relapse prevention</a:t>
            </a:r>
          </a:p>
          <a:p>
            <a:r>
              <a:rPr lang="en-GB" dirty="0" smtClean="0">
                <a:solidFill>
                  <a:schemeClr val="tx1"/>
                </a:solidFill>
              </a:rPr>
              <a:t>Early detection of signs of relapse</a:t>
            </a:r>
          </a:p>
          <a:p>
            <a:r>
              <a:rPr lang="en-GB" dirty="0" smtClean="0">
                <a:solidFill>
                  <a:schemeClr val="tx1"/>
                </a:solidFill>
              </a:rPr>
              <a:t>Frequent follow-up</a:t>
            </a:r>
          </a:p>
          <a:p>
            <a:r>
              <a:rPr lang="en-GB" dirty="0" smtClean="0">
                <a:solidFill>
                  <a:schemeClr val="tx1"/>
                </a:solidFill>
              </a:rPr>
              <a:t>Psycho-education</a:t>
            </a:r>
          </a:p>
          <a:p>
            <a:pPr lvl="1"/>
            <a:r>
              <a:rPr lang="en-GB" dirty="0" smtClean="0">
                <a:solidFill>
                  <a:schemeClr val="tx1"/>
                </a:solidFill>
              </a:rPr>
              <a:t>Dissemination of information to patient</a:t>
            </a:r>
          </a:p>
          <a:p>
            <a:pPr lvl="1"/>
            <a:r>
              <a:rPr lang="en-GB" dirty="0" smtClean="0">
                <a:solidFill>
                  <a:schemeClr val="tx1"/>
                </a:solidFill>
              </a:rPr>
              <a:t>Reminders to clinic visits</a:t>
            </a:r>
          </a:p>
          <a:p>
            <a:r>
              <a:rPr lang="en-GB" dirty="0" smtClean="0">
                <a:solidFill>
                  <a:schemeClr val="tx1"/>
                </a:solidFill>
              </a:rPr>
              <a:t>Improved adherence</a:t>
            </a:r>
          </a:p>
          <a:p>
            <a:r>
              <a:rPr lang="en-GB" dirty="0" smtClean="0">
                <a:solidFill>
                  <a:schemeClr val="tx1"/>
                </a:solidFill>
              </a:rPr>
              <a:t>Improved accessibility of services</a:t>
            </a:r>
          </a:p>
          <a:p>
            <a:pPr lvl="1"/>
            <a:r>
              <a:rPr lang="en-GB" dirty="0" smtClean="0">
                <a:solidFill>
                  <a:schemeClr val="tx1"/>
                </a:solidFill>
              </a:rPr>
              <a:t>Patient can </a:t>
            </a:r>
            <a:r>
              <a:rPr lang="en-GB" dirty="0" err="1" smtClean="0">
                <a:solidFill>
                  <a:schemeClr val="tx1"/>
                </a:solidFill>
              </a:rPr>
              <a:t>sms</a:t>
            </a:r>
            <a:endParaRPr lang="en-GB" dirty="0" smtClean="0">
              <a:solidFill>
                <a:schemeClr val="tx1"/>
              </a:solidFill>
            </a:endParaRPr>
          </a:p>
          <a:p>
            <a:pPr lvl="1"/>
            <a:r>
              <a:rPr lang="en-GB" dirty="0" smtClean="0">
                <a:solidFill>
                  <a:schemeClr val="tx1"/>
                </a:solidFill>
              </a:rPr>
              <a:t>Family can </a:t>
            </a:r>
            <a:r>
              <a:rPr lang="en-GB" dirty="0" err="1" smtClean="0">
                <a:solidFill>
                  <a:schemeClr val="tx1"/>
                </a:solidFill>
              </a:rPr>
              <a:t>sms</a:t>
            </a:r>
            <a:endParaRPr lang="en-GB" dirty="0" smtClean="0">
              <a:solidFill>
                <a:schemeClr val="tx1"/>
              </a:solidFill>
            </a:endParaRPr>
          </a:p>
          <a:p>
            <a:pPr lvl="1"/>
            <a:endParaRPr lang="en-GB" dirty="0" smtClean="0"/>
          </a:p>
          <a:p>
            <a:endParaRPr lang="en-GB" dirty="0"/>
          </a:p>
        </p:txBody>
      </p:sp>
      <p:sp>
        <p:nvSpPr>
          <p:cNvPr id="3" name="Title 2"/>
          <p:cNvSpPr>
            <a:spLocks noGrp="1"/>
          </p:cNvSpPr>
          <p:nvPr>
            <p:ph type="title"/>
          </p:nvPr>
        </p:nvSpPr>
        <p:spPr/>
        <p:txBody>
          <a:bodyPr/>
          <a:lstStyle/>
          <a:p>
            <a:r>
              <a:rPr lang="en-GB" dirty="0" smtClean="0"/>
              <a:t>Aim</a:t>
            </a:r>
            <a:endParaRPr lang="en-GB" dirty="0"/>
          </a:p>
        </p:txBody>
      </p:sp>
    </p:spTree>
    <p:extLst>
      <p:ext uri="{BB962C8B-B14F-4D97-AF65-F5344CB8AC3E}">
        <p14:creationId xmlns:p14="http://schemas.microsoft.com/office/powerpoint/2010/main" val="602807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1800" dirty="0" smtClean="0">
                <a:solidFill>
                  <a:schemeClr val="tx1"/>
                </a:solidFill>
              </a:rPr>
              <a:t>Aim: keep patients healthy in the community through frequent follow up using cell phone technology</a:t>
            </a:r>
          </a:p>
          <a:p>
            <a:r>
              <a:rPr lang="en-GB" sz="1800" dirty="0" smtClean="0">
                <a:solidFill>
                  <a:schemeClr val="tx1"/>
                </a:solidFill>
              </a:rPr>
              <a:t>Early detection of signs of relapse</a:t>
            </a:r>
          </a:p>
          <a:p>
            <a:r>
              <a:rPr lang="en-GB" sz="1800" dirty="0" smtClean="0">
                <a:solidFill>
                  <a:schemeClr val="tx1"/>
                </a:solidFill>
              </a:rPr>
              <a:t>Dissemination of information to patient </a:t>
            </a:r>
          </a:p>
          <a:p>
            <a:r>
              <a:rPr lang="en-GB" sz="2200" dirty="0" smtClean="0">
                <a:solidFill>
                  <a:schemeClr val="tx1"/>
                </a:solidFill>
              </a:rPr>
              <a:t>Improved adherence</a:t>
            </a:r>
          </a:p>
          <a:p>
            <a:r>
              <a:rPr lang="en-GB" sz="2200" dirty="0" smtClean="0">
                <a:solidFill>
                  <a:schemeClr val="tx1"/>
                </a:solidFill>
              </a:rPr>
              <a:t>Improved accessibility</a:t>
            </a:r>
          </a:p>
          <a:p>
            <a:pPr lvl="1"/>
            <a:r>
              <a:rPr lang="en-GB" sz="1800" dirty="0" smtClean="0">
                <a:solidFill>
                  <a:schemeClr val="tx1"/>
                </a:solidFill>
              </a:rPr>
              <a:t>Patient can </a:t>
            </a:r>
            <a:r>
              <a:rPr lang="en-GB" sz="1800" dirty="0" err="1" smtClean="0">
                <a:solidFill>
                  <a:schemeClr val="tx1"/>
                </a:solidFill>
              </a:rPr>
              <a:t>sms</a:t>
            </a:r>
            <a:r>
              <a:rPr lang="en-GB" sz="1800" dirty="0" smtClean="0">
                <a:solidFill>
                  <a:schemeClr val="tx1"/>
                </a:solidFill>
              </a:rPr>
              <a:t> clinic nurse</a:t>
            </a:r>
          </a:p>
          <a:p>
            <a:pPr lvl="1"/>
            <a:r>
              <a:rPr lang="en-GB" sz="1800" dirty="0" smtClean="0">
                <a:solidFill>
                  <a:schemeClr val="tx1"/>
                </a:solidFill>
              </a:rPr>
              <a:t>Family can </a:t>
            </a:r>
            <a:r>
              <a:rPr lang="en-GB" sz="1800" dirty="0" err="1" smtClean="0">
                <a:solidFill>
                  <a:schemeClr val="tx1"/>
                </a:solidFill>
              </a:rPr>
              <a:t>sms</a:t>
            </a:r>
            <a:r>
              <a:rPr lang="en-GB" sz="1800" dirty="0" smtClean="0">
                <a:solidFill>
                  <a:schemeClr val="tx1"/>
                </a:solidFill>
              </a:rPr>
              <a:t> nurse</a:t>
            </a:r>
          </a:p>
          <a:p>
            <a:pPr lvl="1"/>
            <a:r>
              <a:rPr lang="en-GB" sz="1800" dirty="0" smtClean="0">
                <a:solidFill>
                  <a:schemeClr val="tx1"/>
                </a:solidFill>
              </a:rPr>
              <a:t>Nurses can do home visits</a:t>
            </a:r>
          </a:p>
          <a:p>
            <a:endParaRPr lang="en-GB" sz="1800" dirty="0" smtClean="0"/>
          </a:p>
          <a:p>
            <a:endParaRPr lang="en-GB" sz="1800" dirty="0"/>
          </a:p>
        </p:txBody>
      </p:sp>
      <p:sp>
        <p:nvSpPr>
          <p:cNvPr id="2" name="Title 1"/>
          <p:cNvSpPr>
            <a:spLocks noGrp="1"/>
          </p:cNvSpPr>
          <p:nvPr>
            <p:ph type="title"/>
          </p:nvPr>
        </p:nvSpPr>
        <p:spPr/>
        <p:txBody>
          <a:bodyPr/>
          <a:lstStyle/>
          <a:p>
            <a:r>
              <a:rPr lang="en-GB" dirty="0" smtClean="0"/>
              <a:t>Potential benefits</a:t>
            </a:r>
            <a:endParaRPr lang="en-GB" dirty="0"/>
          </a:p>
        </p:txBody>
      </p:sp>
    </p:spTree>
    <p:extLst>
      <p:ext uri="{BB962C8B-B14F-4D97-AF65-F5344CB8AC3E}">
        <p14:creationId xmlns:p14="http://schemas.microsoft.com/office/powerpoint/2010/main" val="315924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HIBBs_Presentation_template">
  <a:themeElements>
    <a:clrScheme name="Custom 3">
      <a:dk1>
        <a:sysClr val="windowText" lastClr="000000"/>
      </a:dk1>
      <a:lt1>
        <a:sysClr val="window" lastClr="FFFFFF"/>
      </a:lt1>
      <a:dk2>
        <a:srgbClr val="646B86"/>
      </a:dk2>
      <a:lt2>
        <a:srgbClr val="C5D1D7"/>
      </a:lt2>
      <a:accent1>
        <a:srgbClr val="C00000"/>
      </a:accent1>
      <a:accent2>
        <a:srgbClr val="CCB400"/>
      </a:accent2>
      <a:accent3>
        <a:srgbClr val="C00000"/>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Wavefor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TotalTime>
  <Words>1140</Words>
  <Application>Microsoft Office PowerPoint</Application>
  <PresentationFormat>On-screen Show (4:3)</PresentationFormat>
  <Paragraphs>142</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HIBBs_Presentation_template</vt:lpstr>
      <vt:lpstr>Waveform</vt:lpstr>
      <vt:lpstr>Mental Health Informatics</vt:lpstr>
      <vt:lpstr>Overview of Discussion</vt:lpstr>
      <vt:lpstr>What is Health Informatics?</vt:lpstr>
      <vt:lpstr>Why Health Informatics?</vt:lpstr>
      <vt:lpstr>Tools</vt:lpstr>
      <vt:lpstr>Current challenges in the system</vt:lpstr>
      <vt:lpstr>Quote</vt:lpstr>
      <vt:lpstr>Aim</vt:lpstr>
      <vt:lpstr>Potential benefits</vt:lpstr>
      <vt:lpstr>Other spinoffs</vt:lpstr>
      <vt:lpstr>Minister of Health: Dr Aaron Motsoaledi</vt:lpstr>
      <vt:lpstr>Minister of Health: Dr Aaron Motsoaledi</vt:lpstr>
      <vt:lpstr>Minister of Health: Dr Aaron Motsoaledi</vt:lpstr>
      <vt:lpstr>To Recap</vt:lpstr>
      <vt:lpstr>Recap</vt:lpstr>
      <vt:lpstr>Community Oriented Primary Care – the Tshwane health post model</vt:lpstr>
      <vt:lpstr>The Health Post Model</vt:lpstr>
      <vt:lpstr>The Health Post Model</vt:lpstr>
      <vt:lpstr>The Health Post Model</vt:lpstr>
      <vt:lpstr>Health Information Systems Context</vt:lpstr>
      <vt:lpstr>Goal</vt:lpstr>
      <vt:lpstr>Continued Professional Development</vt:lpstr>
      <vt:lpstr>End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Chris</cp:lastModifiedBy>
  <cp:revision>23</cp:revision>
  <dcterms:created xsi:type="dcterms:W3CDTF">2013-07-04T02:05:41Z</dcterms:created>
  <dcterms:modified xsi:type="dcterms:W3CDTF">2013-07-05T06:58:14Z</dcterms:modified>
</cp:coreProperties>
</file>