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6" r:id="rId10"/>
    <p:sldId id="267" r:id="rId11"/>
    <p:sldId id="268" r:id="rId12"/>
    <p:sldId id="265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5758B-7F5B-4927-9F4D-55C376809B4D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47B34-6316-4B21-A16C-3565F0F18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3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47B34-6316-4B21-A16C-3565F0F18B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6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47B34-6316-4B21-A16C-3565F0F18B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73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47B34-6316-4B21-A16C-3565F0F18B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9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47B34-6316-4B21-A16C-3565F0F18B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02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7D33-41AA-472F-8D1A-5C88B67F3DBF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F50D-DF2B-4429-80D7-4937286A4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1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7D33-41AA-472F-8D1A-5C88B67F3DBF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F50D-DF2B-4429-80D7-4937286A4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1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7D33-41AA-472F-8D1A-5C88B67F3DBF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F50D-DF2B-4429-80D7-4937286A4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6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over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71868" y="214290"/>
            <a:ext cx="5572132" cy="582594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3358662" y="1061592"/>
            <a:ext cx="5785338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012D5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12D5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12D5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12D5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12D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830457"/>
            <a:ext cx="2430000" cy="87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77505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7D33-41AA-472F-8D1A-5C88B67F3DBF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F50D-DF2B-4429-80D7-4937286A4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24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7D33-41AA-472F-8D1A-5C88B67F3DBF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F50D-DF2B-4429-80D7-4937286A4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7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7D33-41AA-472F-8D1A-5C88B67F3DBF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F50D-DF2B-4429-80D7-4937286A4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48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7D33-41AA-472F-8D1A-5C88B67F3DBF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F50D-DF2B-4429-80D7-4937286A4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7D33-41AA-472F-8D1A-5C88B67F3DBF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F50D-DF2B-4429-80D7-4937286A4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6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7D33-41AA-472F-8D1A-5C88B67F3DBF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F50D-DF2B-4429-80D7-4937286A4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76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7D33-41AA-472F-8D1A-5C88B67F3DBF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F50D-DF2B-4429-80D7-4937286A4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85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7D33-41AA-472F-8D1A-5C88B67F3DBF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F50D-DF2B-4429-80D7-4937286A4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4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A7D33-41AA-472F-8D1A-5C88B67F3DBF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7F50D-DF2B-4429-80D7-4937286A4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08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hyperlink" Target="http://www.uiowa.edu/hri/hubs.html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3.gi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59158" y="1798618"/>
            <a:ext cx="6338052" cy="1416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marL="0" indent="0" algn="ctr">
              <a:buNone/>
            </a:pPr>
            <a:endParaRPr lang="en-ZA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ZA" sz="3000" b="1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ZA" sz="8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Barriers and Challenges to the Adoption of E-health Standards in Africa</a:t>
            </a:r>
          </a:p>
          <a:p>
            <a:pPr marL="0" indent="0" algn="ctr">
              <a:buNone/>
            </a:pPr>
            <a:endParaRPr lang="en-ZA" sz="28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en-ZA" sz="2000" dirty="0"/>
          </a:p>
          <a:p>
            <a:pPr marL="0" indent="0" algn="ctr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ZA" sz="2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ZA" sz="2800" dirty="0">
              <a:solidFill>
                <a:schemeClr val="tx1"/>
              </a:solidFill>
              <a:latin typeface="+mn-lt"/>
            </a:endParaRPr>
          </a:p>
          <a:p>
            <a:pPr algn="ctr">
              <a:buNone/>
            </a:pPr>
            <a:endParaRPr lang="en-ZA" sz="3200" dirty="0" smtClean="0">
              <a:solidFill>
                <a:schemeClr val="tx1"/>
              </a:solidFill>
            </a:endParaRPr>
          </a:p>
        </p:txBody>
      </p:sp>
      <p:pic>
        <p:nvPicPr>
          <p:cNvPr id="6" name="Picture 3" descr="C:\Users\FAdebesin\Desktop\Logos\NM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58" y="5519567"/>
            <a:ext cx="2121778" cy="12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Adebesin\Desktop\Logos\MR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96" y="5519566"/>
            <a:ext cx="1430635" cy="12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8334" y="3020759"/>
            <a:ext cx="5578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Funmi Adebesin, Paula Kotzé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, Darelle Van Greunen &amp; Rosemary Foster</a:t>
            </a:r>
            <a:endParaRPr lang="en-ZA" sz="24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4681" y="4197722"/>
            <a:ext cx="17860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2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03 July 2013</a:t>
            </a:r>
            <a:endParaRPr lang="en-GB" sz="2200" i="1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4" y="13174"/>
            <a:ext cx="2824441" cy="211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t3.gstatic.com/images?q=tbn:ANd9GcTyMG8w3LsNmrUbWMU-TwBf_Rh03TkZ_tXWePA8YDzJ4JDeIJ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915301"/>
            <a:ext cx="2824439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4" y="4197722"/>
            <a:ext cx="2824439" cy="241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FAdebesin\Desktop\Logos\CSI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98" y="5403765"/>
            <a:ext cx="1980897" cy="13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Lack of foundational </a:t>
            </a:r>
            <a:r>
              <a:rPr lang="en-ZA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infrastructures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Basic ICT infrastructures are limited or non-existent</a:t>
            </a:r>
          </a:p>
          <a:p>
            <a:r>
              <a:rPr lang="en-ZA" dirty="0" smtClean="0"/>
              <a:t>Registries for patient and health professionals are absent</a:t>
            </a:r>
          </a:p>
          <a:p>
            <a:r>
              <a:rPr lang="en-ZA" dirty="0" smtClean="0"/>
              <a:t>Absence of common terminology services</a:t>
            </a:r>
          </a:p>
          <a:p>
            <a:r>
              <a:rPr lang="en-ZA" dirty="0" smtClean="0"/>
              <a:t>Lack of network connectivity to support secure exchange of health information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5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Little or no </a:t>
            </a:r>
            <a:r>
              <a:rPr lang="en-ZA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guidelines for </a:t>
            </a:r>
            <a:r>
              <a:rPr lang="en-ZA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implementation of standards</a:t>
            </a:r>
            <a:endParaRPr lang="en-GB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Many of the published standards do not come with implementation guidelines</a:t>
            </a:r>
          </a:p>
          <a:p>
            <a:r>
              <a:rPr lang="en-ZA" dirty="0" smtClean="0"/>
              <a:t>Localization of standards are generally required to cater for domestic needs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4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n-ZA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Overcoming the barriers</a:t>
            </a:r>
            <a:endParaRPr lang="en-GB" sz="36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ZA" sz="2800" dirty="0" smtClean="0">
                <a:latin typeface="Arial" pitchFamily="34" charset="0"/>
                <a:cs typeface="Arial" pitchFamily="34" charset="0"/>
              </a:rPr>
              <a:t>Harmonization of existing standards to address confliction and contradictions</a:t>
            </a:r>
          </a:p>
          <a:p>
            <a:r>
              <a:rPr lang="en-ZA" sz="2800" dirty="0" smtClean="0">
                <a:latin typeface="Arial" pitchFamily="34" charset="0"/>
                <a:cs typeface="Arial" pitchFamily="34" charset="0"/>
              </a:rPr>
              <a:t>Transformation of standard development process</a:t>
            </a:r>
          </a:p>
          <a:p>
            <a:r>
              <a:rPr lang="en-ZA" sz="2800" dirty="0" smtClean="0">
                <a:latin typeface="Arial" pitchFamily="34" charset="0"/>
                <a:cs typeface="Arial" pitchFamily="34" charset="0"/>
              </a:rPr>
              <a:t>Human resource capacity building through formal education and training; short courses and continuing education</a:t>
            </a:r>
          </a:p>
          <a:p>
            <a:r>
              <a:rPr lang="en-ZA" sz="2800" dirty="0" smtClean="0">
                <a:latin typeface="Arial" pitchFamily="34" charset="0"/>
                <a:cs typeface="Arial" pitchFamily="34" charset="0"/>
              </a:rPr>
              <a:t>Prioritizing  investments in foundational infrastructures to support secure health information exchange </a:t>
            </a:r>
          </a:p>
          <a:p>
            <a:r>
              <a:rPr lang="en-ZA" sz="2800" dirty="0" smtClean="0">
                <a:latin typeface="Arial" pitchFamily="34" charset="0"/>
                <a:cs typeface="Arial" pitchFamily="34" charset="0"/>
              </a:rPr>
              <a:t>Active government participation in standardization through appropriate policies and legislations</a:t>
            </a:r>
          </a:p>
          <a:p>
            <a:endParaRPr lang="en-ZA" sz="2800" dirty="0" smtClean="0">
              <a:latin typeface="Arial" pitchFamily="34" charset="0"/>
              <a:cs typeface="Arial" pitchFamily="34" charset="0"/>
            </a:endParaRPr>
          </a:p>
          <a:p>
            <a:endParaRPr lang="en-ZA" sz="2800" dirty="0" smtClean="0">
              <a:latin typeface="Arial" pitchFamily="34" charset="0"/>
              <a:cs typeface="Arial" pitchFamily="34" charset="0"/>
            </a:endParaRPr>
          </a:p>
          <a:p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3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Adebesin\Desktop\Logos\NM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58" y="5519567"/>
            <a:ext cx="2121778" cy="12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Adebesin\Desktop\Logos\MR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96" y="5519566"/>
            <a:ext cx="1430635" cy="12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4" y="13174"/>
            <a:ext cx="2824441" cy="211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t3.gstatic.com/images?q=tbn:ANd9GcTyMG8w3LsNmrUbWMU-TwBf_Rh03TkZ_tXWePA8YDzJ4JDeIJ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915301"/>
            <a:ext cx="2824439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4" y="4197722"/>
            <a:ext cx="2824439" cy="241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FAdebesin\Desktop\Logos\CSI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98" y="5403765"/>
            <a:ext cx="1980897" cy="13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reamstime_3746399_selecting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3319" l="5603" r="95690">
                        <a14:foregroundMark x1="49569" y1="18534" x2="49569" y2="18534"/>
                        <a14:foregroundMark x1="73276" y1="20905" x2="73276" y2="20905"/>
                        <a14:foregroundMark x1="92672" y1="17672" x2="92672" y2="17672"/>
                        <a14:foregroundMark x1="69289" y1="14978" x2="69289" y2="14978"/>
                        <a14:foregroundMark x1="46767" y1="10560" x2="46767" y2="10560"/>
                        <a14:foregroundMark x1="64547" y1="56897" x2="64547" y2="56897"/>
                        <a14:foregroundMark x1="63793" y1="57328" x2="63793" y2="57328"/>
                        <a14:foregroundMark x1="80819" y1="55711" x2="80819" y2="55711"/>
                        <a14:foregroundMark x1="86746" y1="13362" x2="86746" y2="13362"/>
                        <a14:foregroundMark x1="92672" y1="6250" x2="92672" y2="6250"/>
                        <a14:foregroundMark x1="14332" y1="45366" x2="14332" y2="45366"/>
                        <a14:foregroundMark x1="38793" y1="64009" x2="38793" y2="64009"/>
                        <a14:foregroundMark x1="39655" y1="93319" x2="39655" y2="93319"/>
                        <a14:foregroundMark x1="95797" y1="13362" x2="95797" y2="13362"/>
                        <a14:foregroundMark x1="5603" y1="61207" x2="5603" y2="61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9"/>
          <a:stretch>
            <a:fillRect/>
          </a:stretch>
        </p:blipFill>
        <p:spPr bwMode="auto">
          <a:xfrm>
            <a:off x="4420520" y="1628800"/>
            <a:ext cx="3552956" cy="343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1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338" y="116632"/>
            <a:ext cx="5986462" cy="850106"/>
          </a:xfrm>
        </p:spPr>
        <p:txBody>
          <a:bodyPr>
            <a:normAutofit/>
          </a:bodyPr>
          <a:lstStyle/>
          <a:p>
            <a:r>
              <a:rPr lang="en-ZA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en-GB" sz="36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908720"/>
            <a:ext cx="5986462" cy="561662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ZA" sz="3400" dirty="0">
                <a:latin typeface="Arial" pitchFamily="34" charset="0"/>
                <a:cs typeface="Arial" pitchFamily="34" charset="0"/>
              </a:rPr>
              <a:t>E-health: Cost-effective and secure use of ICT to support 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healthcare </a:t>
            </a:r>
          </a:p>
          <a:p>
            <a:pPr>
              <a:spcBef>
                <a:spcPts val="0"/>
              </a:spcBef>
            </a:pPr>
            <a:r>
              <a:rPr lang="en-ZA" sz="3400" dirty="0" smtClean="0">
                <a:latin typeface="Arial" pitchFamily="34" charset="0"/>
                <a:cs typeface="Arial" pitchFamily="34" charset="0"/>
              </a:rPr>
              <a:t>Benefits of e-health: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endParaRPr lang="en-ZA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Font typeface="Courier New" pitchFamily="49" charset="0"/>
              <a:buChar char="o"/>
            </a:pPr>
            <a:r>
              <a:rPr lang="en-ZA" sz="3000" dirty="0">
                <a:latin typeface="Arial" pitchFamily="34" charset="0"/>
                <a:cs typeface="Arial" pitchFamily="34" charset="0"/>
              </a:rPr>
              <a:t>Improved clinical decision-making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Courier New" pitchFamily="49" charset="0"/>
              <a:buChar char="o"/>
            </a:pPr>
            <a:r>
              <a:rPr lang="en-ZA" sz="3000" dirty="0">
                <a:latin typeface="Arial" pitchFamily="34" charset="0"/>
                <a:cs typeface="Arial" pitchFamily="34" charset="0"/>
              </a:rPr>
              <a:t>Improved legibility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Courier New" pitchFamily="49" charset="0"/>
              <a:buChar char="o"/>
            </a:pPr>
            <a:r>
              <a:rPr lang="en-ZA" sz="3000" dirty="0">
                <a:latin typeface="Arial" pitchFamily="34" charset="0"/>
                <a:cs typeface="Arial" pitchFamily="34" charset="0"/>
              </a:rPr>
              <a:t>Reduction in </a:t>
            </a:r>
            <a:r>
              <a:rPr lang="en-ZA" sz="3000" dirty="0" smtClean="0">
                <a:latin typeface="Arial" pitchFamily="34" charset="0"/>
                <a:cs typeface="Arial" pitchFamily="34" charset="0"/>
              </a:rPr>
              <a:t>medical </a:t>
            </a:r>
            <a:r>
              <a:rPr lang="en-ZA" sz="3000" dirty="0">
                <a:latin typeface="Arial" pitchFamily="34" charset="0"/>
                <a:cs typeface="Arial" pitchFamily="34" charset="0"/>
              </a:rPr>
              <a:t>errors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Courier New" pitchFamily="49" charset="0"/>
              <a:buChar char="o"/>
            </a:pPr>
            <a:r>
              <a:rPr lang="en-ZA" sz="3000" dirty="0">
                <a:latin typeface="Arial" pitchFamily="34" charset="0"/>
                <a:cs typeface="Arial" pitchFamily="34" charset="0"/>
              </a:rPr>
              <a:t>Availability of information at different locations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Courier New" pitchFamily="49" charset="0"/>
              <a:buChar char="o"/>
            </a:pPr>
            <a:r>
              <a:rPr lang="en-ZA" sz="3000" dirty="0">
                <a:latin typeface="Arial" pitchFamily="34" charset="0"/>
                <a:cs typeface="Arial" pitchFamily="34" charset="0"/>
              </a:rPr>
              <a:t>Cost reduction </a:t>
            </a:r>
            <a:r>
              <a:rPr lang="en-ZA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spcBef>
                <a:spcPts val="0"/>
              </a:spcBef>
            </a:pPr>
            <a:r>
              <a:rPr lang="en-ZA" sz="3400" dirty="0">
                <a:latin typeface="Arial" pitchFamily="34" charset="0"/>
                <a:cs typeface="Arial" pitchFamily="34" charset="0"/>
              </a:rPr>
              <a:t>Barriers to 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adoption</a:t>
            </a:r>
            <a:r>
              <a:rPr lang="en-ZA" dirty="0" smtClean="0"/>
              <a:t>:</a:t>
            </a:r>
            <a:endParaRPr lang="en-ZA" dirty="0"/>
          </a:p>
          <a:p>
            <a:pPr lvl="1">
              <a:buFont typeface="Courier New" pitchFamily="49" charset="0"/>
              <a:buChar char="o"/>
            </a:pPr>
            <a:r>
              <a:rPr lang="en-ZA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Lack of </a:t>
            </a:r>
            <a:r>
              <a:rPr lang="en-ZA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interoperability</a:t>
            </a:r>
            <a:endParaRPr lang="en-GB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ZA" sz="3000" dirty="0">
                <a:latin typeface="Arial" pitchFamily="34" charset="0"/>
                <a:cs typeface="Arial" pitchFamily="34" charset="0"/>
              </a:rPr>
              <a:t>Cost of acquisition </a:t>
            </a:r>
          </a:p>
          <a:p>
            <a:pPr lvl="1">
              <a:buFont typeface="Courier New" pitchFamily="49" charset="0"/>
              <a:buChar char="o"/>
            </a:pPr>
            <a:r>
              <a:rPr lang="en-ZA" sz="3000" dirty="0">
                <a:latin typeface="Arial" pitchFamily="34" charset="0"/>
                <a:cs typeface="Arial" pitchFamily="34" charset="0"/>
              </a:rPr>
              <a:t>Resistance to change</a:t>
            </a:r>
          </a:p>
          <a:p>
            <a:pPr lvl="1">
              <a:buFont typeface="Courier New" pitchFamily="49" charset="0"/>
              <a:buChar char="o"/>
            </a:pPr>
            <a:r>
              <a:rPr lang="en-ZA" sz="3000" dirty="0">
                <a:latin typeface="Arial" pitchFamily="34" charset="0"/>
                <a:cs typeface="Arial" pitchFamily="34" charset="0"/>
              </a:rPr>
              <a:t>Security, privacy and confidentiality concerns</a:t>
            </a:r>
          </a:p>
          <a:p>
            <a:pPr lvl="1">
              <a:buFont typeface="Courier New" pitchFamily="49" charset="0"/>
              <a:buChar char="o"/>
            </a:pPr>
            <a:r>
              <a:rPr lang="en-ZA" sz="3000" dirty="0">
                <a:latin typeface="Arial" pitchFamily="34" charset="0"/>
                <a:cs typeface="Arial" pitchFamily="34" charset="0"/>
              </a:rPr>
              <a:t>Lack of technical skills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60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26098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oc coming out of pc screen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908" y="2483076"/>
            <a:ext cx="2533334" cy="1809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44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Interoperability and e-health</a:t>
            </a:r>
            <a:endParaRPr lang="en-GB" sz="36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ZA" sz="2800" dirty="0">
                <a:latin typeface="Arial" pitchFamily="34" charset="0"/>
                <a:cs typeface="Arial" pitchFamily="34" charset="0"/>
              </a:rPr>
              <a:t>E-health interoperability: Ability of HISs to work together within and across </a:t>
            </a:r>
            <a:r>
              <a:rPr lang="en-ZA" sz="2800" dirty="0" smtClean="0">
                <a:latin typeface="Arial" pitchFamily="34" charset="0"/>
                <a:cs typeface="Arial" pitchFamily="34" charset="0"/>
              </a:rPr>
              <a:t>organizational </a:t>
            </a:r>
            <a:r>
              <a:rPr lang="en-ZA" sz="2800" dirty="0">
                <a:latin typeface="Arial" pitchFamily="34" charset="0"/>
                <a:cs typeface="Arial" pitchFamily="34" charset="0"/>
              </a:rPr>
              <a:t>boundaries to facilitate effective delivery of healthcare for individuals and </a:t>
            </a:r>
            <a:r>
              <a:rPr lang="en-ZA" sz="2800" dirty="0" smtClean="0">
                <a:latin typeface="Arial" pitchFamily="34" charset="0"/>
                <a:cs typeface="Arial" pitchFamily="34" charset="0"/>
              </a:rPr>
              <a:t>communities</a:t>
            </a:r>
          </a:p>
          <a:p>
            <a:pPr>
              <a:spcBef>
                <a:spcPts val="0"/>
              </a:spcBef>
            </a:pPr>
            <a:r>
              <a:rPr lang="en-ZA" sz="2800" dirty="0">
                <a:latin typeface="Arial" pitchFamily="34" charset="0"/>
                <a:cs typeface="Arial" pitchFamily="34" charset="0"/>
              </a:rPr>
              <a:t>Interoperability is impossible without </a:t>
            </a:r>
            <a:r>
              <a:rPr lang="en-ZA" sz="2800" dirty="0" smtClean="0">
                <a:latin typeface="Arial" pitchFamily="34" charset="0"/>
                <a:cs typeface="Arial" pitchFamily="34" charset="0"/>
              </a:rPr>
              <a:t>standardization</a:t>
            </a:r>
            <a:endParaRPr lang="en-ZA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ZA" sz="2800" dirty="0">
                <a:latin typeface="Arial" pitchFamily="34" charset="0"/>
                <a:cs typeface="Arial" pitchFamily="34" charset="0"/>
              </a:rPr>
              <a:t>Standard: an agreed-upon, repeatable way of doing </a:t>
            </a:r>
            <a:r>
              <a:rPr lang="en-ZA" sz="2800" dirty="0" smtClean="0">
                <a:latin typeface="Arial" pitchFamily="34" charset="0"/>
                <a:cs typeface="Arial" pitchFamily="34" charset="0"/>
              </a:rPr>
              <a:t>something</a:t>
            </a:r>
          </a:p>
          <a:p>
            <a:pPr>
              <a:spcBef>
                <a:spcPts val="0"/>
              </a:spcBef>
            </a:pPr>
            <a:r>
              <a:rPr lang="en-ZA" sz="2800" dirty="0" smtClean="0">
                <a:latin typeface="Arial" pitchFamily="34" charset="0"/>
                <a:cs typeface="Arial" pitchFamily="34" charset="0"/>
              </a:rPr>
              <a:t>E-health standards are developed by standards development organizations (SDOs) </a:t>
            </a:r>
          </a:p>
          <a:p>
            <a:pPr>
              <a:spcBef>
                <a:spcPts val="0"/>
              </a:spcBef>
            </a:pPr>
            <a:endParaRPr lang="en-ZA" sz="2300" dirty="0">
              <a:latin typeface="Arial" pitchFamily="34" charset="0"/>
              <a:cs typeface="Arial" pitchFamily="34" charset="0"/>
            </a:endParaRPr>
          </a:p>
          <a:p>
            <a:endParaRPr lang="en-ZA" sz="2200" dirty="0">
              <a:latin typeface="Arial" pitchFamily="34" charset="0"/>
              <a:cs typeface="Arial" pitchFamily="34" charset="0"/>
            </a:endParaRPr>
          </a:p>
          <a:p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208" y="368578"/>
            <a:ext cx="8229600" cy="1143000"/>
          </a:xfrm>
        </p:spPr>
        <p:txBody>
          <a:bodyPr>
            <a:noAutofit/>
          </a:bodyPr>
          <a:lstStyle/>
          <a:p>
            <a:r>
              <a:rPr lang="en-ZA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Overview of Standards Development Organizations</a:t>
            </a:r>
            <a:endParaRPr lang="en-GB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" y="1518635"/>
            <a:ext cx="8365521" cy="4445130"/>
            <a:chOff x="685795" y="1511578"/>
            <a:chExt cx="8365521" cy="4445130"/>
          </a:xfrm>
        </p:grpSpPr>
        <p:pic>
          <p:nvPicPr>
            <p:cNvPr id="5" name="Picture 4" descr="AST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5" y="2494186"/>
              <a:ext cx="1527240" cy="15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://upload.wikimedia.org/wikipedia/en/thumb/f/fc/ISO_english_logo.svg/186px-ISO_english_logo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045" y="1650379"/>
              <a:ext cx="2219271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8" y="1511578"/>
              <a:ext cx="3503331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t1.gstatic.com/images?q=tbn:ANd9GcQ7qPfE1CumvJog3bzmmT-yBybmrMd1BUZJ3vRlvk2TpHGwyW1B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312" y="2672173"/>
              <a:ext cx="3861065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458286"/>
              <a:ext cx="1752483" cy="1477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245" y="1709865"/>
              <a:ext cx="2041215" cy="7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399" y="2816204"/>
              <a:ext cx="1548000" cy="155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 descr="http://t2.gstatic.com/images?q=tbn:ANd9GcQNj83d7UGeB2HyXZNXjB9wDA2nNiGIeY0GvrfLgfKU0K3adBxdv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774" y="4372708"/>
              <a:ext cx="3199927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C:\Users\FAdebesin\Pictures\New folder\topimagelogos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883" y="3851824"/>
              <a:ext cx="3444250" cy="1041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83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ZA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E-health standards landscape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ZA" sz="2800" dirty="0" smtClean="0">
                <a:latin typeface="Arial" pitchFamily="34" charset="0"/>
                <a:cs typeface="Arial" pitchFamily="34" charset="0"/>
              </a:rPr>
              <a:t>Several parallel standards development activities</a:t>
            </a:r>
          </a:p>
          <a:p>
            <a:r>
              <a:rPr lang="en-ZA" sz="2800" dirty="0" smtClean="0">
                <a:latin typeface="Arial" pitchFamily="34" charset="0"/>
                <a:cs typeface="Arial" pitchFamily="34" charset="0"/>
              </a:rPr>
              <a:t>Literarily, 100s of e-health standards have been published</a:t>
            </a:r>
          </a:p>
          <a:p>
            <a:r>
              <a:rPr lang="en-ZA" sz="2800" dirty="0" smtClean="0">
                <a:latin typeface="Arial" pitchFamily="34" charset="0"/>
                <a:cs typeface="Arial" pitchFamily="34" charset="0"/>
              </a:rPr>
              <a:t>ISO/TC 215 has published </a:t>
            </a:r>
            <a:r>
              <a:rPr lang="en-Z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nearly 120 </a:t>
            </a:r>
            <a:r>
              <a:rPr lang="en-ZA" sz="2800" dirty="0" smtClean="0">
                <a:latin typeface="Arial" pitchFamily="34" charset="0"/>
                <a:cs typeface="Arial" pitchFamily="34" charset="0"/>
              </a:rPr>
              <a:t>health informatics standards since its creation in 1998</a:t>
            </a:r>
          </a:p>
          <a:p>
            <a:r>
              <a:rPr lang="en-ZA" sz="2800" dirty="0" smtClean="0">
                <a:latin typeface="Arial" pitchFamily="34" charset="0"/>
                <a:cs typeface="Arial" pitchFamily="34" charset="0"/>
              </a:rPr>
              <a:t>Selecting appropriate set of interoperability standards can be daunting for a low resource country</a:t>
            </a:r>
          </a:p>
          <a:p>
            <a:pPr marL="0" indent="0">
              <a:buNone/>
            </a:pPr>
            <a:r>
              <a:rPr lang="en-ZA" sz="23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en-ZA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E-health standards </a:t>
            </a:r>
            <a:r>
              <a:rPr lang="en-ZA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categories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en-ZA" sz="2300" dirty="0" smtClean="0">
                <a:latin typeface="Arial" pitchFamily="34" charset="0"/>
                <a:cs typeface="Arial" pitchFamily="34" charset="0"/>
              </a:rPr>
              <a:t>Identifier standards: enable unique identification of patients, health professionals and facilities (e.g. ISO </a:t>
            </a:r>
            <a:r>
              <a:rPr lang="en-ZA" sz="2300" dirty="0">
                <a:latin typeface="Arial" pitchFamily="34" charset="0"/>
                <a:cs typeface="Arial" pitchFamily="34" charset="0"/>
              </a:rPr>
              <a:t>/ TS </a:t>
            </a:r>
            <a:r>
              <a:rPr lang="en-ZA" sz="2300" dirty="0" smtClean="0">
                <a:latin typeface="Arial" pitchFamily="34" charset="0"/>
                <a:cs typeface="Arial" pitchFamily="34" charset="0"/>
              </a:rPr>
              <a:t>22220:2011;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ISO/TS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27527:2010)</a:t>
            </a:r>
            <a:r>
              <a:rPr lang="en-ZA" sz="23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sz="2300" dirty="0" smtClean="0">
                <a:latin typeface="Arial" pitchFamily="34" charset="0"/>
                <a:cs typeface="Arial" pitchFamily="34" charset="0"/>
              </a:rPr>
              <a:t>Messaging standards: specify the structure and format of exchanged messages (e.g. HL7 V2.X)</a:t>
            </a:r>
          </a:p>
          <a:p>
            <a:r>
              <a:rPr lang="en-ZA" sz="2300" dirty="0" smtClean="0">
                <a:latin typeface="Arial" pitchFamily="34" charset="0"/>
                <a:cs typeface="Arial" pitchFamily="34" charset="0"/>
              </a:rPr>
              <a:t>Structure and content standards: specify the structure of data elements in EHRs and medical summaries (e.g. HL7/ASTM CCD)</a:t>
            </a:r>
          </a:p>
          <a:p>
            <a:r>
              <a:rPr lang="en-ZA" sz="2300" dirty="0" smtClean="0">
                <a:latin typeface="Arial" pitchFamily="34" charset="0"/>
                <a:cs typeface="Arial" pitchFamily="34" charset="0"/>
              </a:rPr>
              <a:t>Clinical terminology standards: enable common description of medical terms to prevent ambiguity (e.g. ICD and LOINC codes)</a:t>
            </a:r>
          </a:p>
          <a:p>
            <a:r>
              <a:rPr lang="en-ZA" sz="2300" dirty="0" smtClean="0">
                <a:latin typeface="Arial" pitchFamily="34" charset="0"/>
                <a:cs typeface="Arial" pitchFamily="34" charset="0"/>
              </a:rPr>
              <a:t>EHR standards: define the architecture of computerized medical records (e.g. ISO 18308:2011)</a:t>
            </a:r>
          </a:p>
          <a:p>
            <a:r>
              <a:rPr lang="en-ZA" sz="2300" dirty="0" smtClean="0">
                <a:latin typeface="Arial" pitchFamily="34" charset="0"/>
                <a:cs typeface="Arial" pitchFamily="34" charset="0"/>
              </a:rPr>
              <a:t>Security and access control standards: enable secure transmission of healthcare information (e.g. ISO/TS 22600)</a:t>
            </a:r>
          </a:p>
          <a:p>
            <a:endParaRPr lang="en-ZA" sz="2300" dirty="0" smtClean="0">
              <a:latin typeface="Arial" pitchFamily="34" charset="0"/>
              <a:cs typeface="Arial" pitchFamily="34" charset="0"/>
            </a:endParaRPr>
          </a:p>
          <a:p>
            <a:endParaRPr lang="en-GB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Why e-health standards adoption is slow in Africa</a:t>
            </a:r>
            <a:endParaRPr lang="en-GB" sz="36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9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ZA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Limited participation </a:t>
            </a:r>
            <a:r>
              <a:rPr lang="en-Z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</a:t>
            </a:r>
            <a:r>
              <a:rPr lang="en-ZA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standards development</a:t>
            </a:r>
            <a:endParaRPr lang="en-GB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ZA" sz="2200" dirty="0" smtClean="0">
                <a:latin typeface="Arial" pitchFamily="34" charset="0"/>
                <a:cs typeface="Arial" pitchFamily="34" charset="0"/>
              </a:rPr>
              <a:t>ISO: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(163 national standards bodies)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Courier New" pitchFamily="49" charset="0"/>
              <a:buChar char="o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Three categories of membership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Courier New" pitchFamily="49" charset="0"/>
              <a:buChar char="o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Full members: (112 countries; only </a:t>
            </a:r>
            <a:r>
              <a:rPr lang="en-Z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21%, i.e.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en-Z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 from Africa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Courier New" pitchFamily="49" charset="0"/>
              <a:buChar char="o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Correspondent members: (47 countries; </a:t>
            </a:r>
            <a:r>
              <a:rPr lang="en-Z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43%, i.e. </a:t>
            </a:r>
            <a:r>
              <a:rPr lang="en-ZA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Z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Africa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Courier New" pitchFamily="49" charset="0"/>
              <a:buChar char="o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Subscriber members: 4 (none from Africa)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Courier New" pitchFamily="49" charset="0"/>
              <a:buChar char="o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ISO/TC 215: Technical committee for Health Informatics standards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Courier New" pitchFamily="49" charset="0"/>
              <a:buChar char="o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Participating countries: (35 countries; </a:t>
            </a:r>
            <a:r>
              <a:rPr lang="en-Z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3 from Africa 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(Kenya, RSA, Tunisia)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Courier New" pitchFamily="49" charset="0"/>
              <a:buChar char="o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Observing countries: (23 countries; </a:t>
            </a:r>
            <a:r>
              <a:rPr lang="en-Z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Zimbabwe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 is the only African country)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HL7: (35 International Affiliates; </a:t>
            </a:r>
            <a:r>
              <a:rPr lang="en-Z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none from Africa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IHTSDO: (22 member countries: </a:t>
            </a:r>
            <a:r>
              <a:rPr lang="en-ZA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none from </a:t>
            </a:r>
            <a:r>
              <a:rPr lang="en-Z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Africa)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DICOM: (28 working groups; </a:t>
            </a:r>
            <a:r>
              <a:rPr lang="en-Z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representation from Africa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Joint Initiative Council: (6 SDOs; </a:t>
            </a:r>
            <a:r>
              <a:rPr lang="en-Z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Africa not represented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) </a:t>
            </a:r>
            <a:endParaRPr lang="en-ZA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72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en-ZA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Limited health informatics expertise  </a:t>
            </a:r>
            <a:endParaRPr lang="en-GB" sz="36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ZA" sz="2800" dirty="0" smtClean="0">
                <a:latin typeface="Arial" pitchFamily="34" charset="0"/>
                <a:cs typeface="Arial" pitchFamily="34" charset="0"/>
              </a:rPr>
              <a:t>Contributing factors</a:t>
            </a:r>
          </a:p>
          <a:p>
            <a:pPr lvl="1">
              <a:buFont typeface="Courier New" pitchFamily="49" charset="0"/>
              <a:buChar char="o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Little or no health informatics courses at undergraduate levels</a:t>
            </a:r>
          </a:p>
          <a:p>
            <a:pPr lvl="1">
              <a:buFont typeface="Courier New" pitchFamily="49" charset="0"/>
              <a:buChar char="o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Little or no </a:t>
            </a:r>
            <a:r>
              <a:rPr lang="en-ZA" sz="2400" dirty="0">
                <a:latin typeface="Arial" pitchFamily="34" charset="0"/>
                <a:cs typeface="Arial" pitchFamily="34" charset="0"/>
              </a:rPr>
              <a:t>health informatics courses at 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postgraduate </a:t>
            </a:r>
            <a:r>
              <a:rPr lang="en-ZA" sz="2400" dirty="0">
                <a:latin typeface="Arial" pitchFamily="34" charset="0"/>
                <a:cs typeface="Arial" pitchFamily="34" charset="0"/>
              </a:rPr>
              <a:t>levels</a:t>
            </a:r>
          </a:p>
          <a:p>
            <a:pPr lvl="1">
              <a:buFont typeface="Courier New" pitchFamily="49" charset="0"/>
              <a:buChar char="o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Health informatics generally not part of nursing and medical students’ training</a:t>
            </a:r>
          </a:p>
          <a:p>
            <a:pPr lvl="1">
              <a:buFont typeface="Courier New" pitchFamily="49" charset="0"/>
              <a:buChar char="o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Little or no short courses or training on e-health standards</a:t>
            </a:r>
          </a:p>
          <a:p>
            <a:endParaRPr lang="en-ZA" sz="2800" dirty="0" smtClean="0">
              <a:latin typeface="Arial" pitchFamily="34" charset="0"/>
              <a:cs typeface="Arial" pitchFamily="34" charset="0"/>
            </a:endParaRPr>
          </a:p>
          <a:p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1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628</Words>
  <Application>Microsoft Office PowerPoint</Application>
  <PresentationFormat>On-screen Show (4:3)</PresentationFormat>
  <Paragraphs>84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Background</vt:lpstr>
      <vt:lpstr>Interoperability and e-health</vt:lpstr>
      <vt:lpstr>Overview of Standards Development Organizations</vt:lpstr>
      <vt:lpstr>E-health standards landscape</vt:lpstr>
      <vt:lpstr>E-health standards categories</vt:lpstr>
      <vt:lpstr>Why e-health standards adoption is slow in Africa</vt:lpstr>
      <vt:lpstr>Limited participation in standards development</vt:lpstr>
      <vt:lpstr>Limited health informatics expertise  </vt:lpstr>
      <vt:lpstr>Lack of foundational infrastructures</vt:lpstr>
      <vt:lpstr>Little or no guidelines for implementation of standards</vt:lpstr>
      <vt:lpstr>Overcoming the barriers</vt:lpstr>
      <vt:lpstr>PowerPoint Presentation</vt:lpstr>
    </vt:vector>
  </TitlesOfParts>
  <Company>CSIR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@Funmi</dc:creator>
  <cp:lastModifiedBy>User @Funmi</cp:lastModifiedBy>
  <cp:revision>56</cp:revision>
  <dcterms:created xsi:type="dcterms:W3CDTF">2013-06-24T12:42:10Z</dcterms:created>
  <dcterms:modified xsi:type="dcterms:W3CDTF">2013-07-03T04:46:43Z</dcterms:modified>
</cp:coreProperties>
</file>