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8" r:id="rId2"/>
  </p:sldMasterIdLst>
  <p:notesMasterIdLst>
    <p:notesMasterId r:id="rId15"/>
  </p:notesMasterIdLst>
  <p:sldIdLst>
    <p:sldId id="483" r:id="rId3"/>
    <p:sldId id="493" r:id="rId4"/>
    <p:sldId id="494" r:id="rId5"/>
    <p:sldId id="495" r:id="rId6"/>
    <p:sldId id="500" r:id="rId7"/>
    <p:sldId id="501" r:id="rId8"/>
    <p:sldId id="497" r:id="rId9"/>
    <p:sldId id="506" r:id="rId10"/>
    <p:sldId id="507" r:id="rId11"/>
    <p:sldId id="505" r:id="rId12"/>
    <p:sldId id="502" r:id="rId13"/>
    <p:sldId id="50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24" autoAdjust="0"/>
  </p:normalViewPr>
  <p:slideViewPr>
    <p:cSldViewPr>
      <p:cViewPr>
        <p:scale>
          <a:sx n="71" d="100"/>
          <a:sy n="71" d="100"/>
        </p:scale>
        <p:origin x="-1350" y="-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9975F-28A0-41D3-8E32-0280B0E36AB3}" type="datetimeFigureOut">
              <a:rPr lang="en-US" smtClean="0"/>
              <a:pPr/>
              <a:t>7/3/2013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EF889A-372E-48DC-97F0-64ED354F5F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C3A302-B42E-4ED1-A6CF-A449FF598383}" type="slidenum">
              <a:rPr lang="en-GB"/>
              <a:pPr/>
              <a:t>1</a:t>
            </a:fld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 altLang="en-GB"/>
              <a:t>INASP Cascading Workshop: Introduction to Using the Internet: Module 2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GB" altLang="en-GB"/>
              <a:t>Copyright INASP – see: http://inasp.info/training/training-materials-copyright.html for more details.</a:t>
            </a:r>
          </a:p>
        </p:txBody>
      </p:sp>
      <p:sp>
        <p:nvSpPr>
          <p:cNvPr id="38914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15988" y="4343400"/>
            <a:ext cx="5026025" cy="4114800"/>
          </a:xfrm>
        </p:spPr>
        <p:txBody>
          <a:bodyPr/>
          <a:lstStyle/>
          <a:p>
            <a:endParaRPr lang="en-GB"/>
          </a:p>
          <a:p>
            <a:endParaRPr lang="en-GB"/>
          </a:p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Twinning </a:t>
            </a:r>
            <a:r>
              <a:rPr lang="en-ZA" dirty="0" err="1" smtClean="0"/>
              <a:t>Center</a:t>
            </a:r>
            <a:r>
              <a:rPr lang="en-ZA" dirty="0" smtClean="0"/>
              <a:t> was launched in 2004 by AIHA and HRSA to support PEPFAR programs. We utilise a volunteer-driven,</a:t>
            </a:r>
            <a:r>
              <a:rPr lang="en-ZA" baseline="0" dirty="0" smtClean="0"/>
              <a:t> peer-to-peer twinning methodology refined by AIHA over nearly 2 decades of practical implementation in more than 150 partnerships in 33 countries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F889A-372E-48DC-97F0-64ED354F5FF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Mid-level health professionals, the equivalent of the US Physician Assistant</a:t>
            </a:r>
          </a:p>
          <a:p>
            <a:r>
              <a:rPr lang="en-ZA" dirty="0" smtClean="0"/>
              <a:t>Trained and work in rural hospitals</a:t>
            </a:r>
            <a:r>
              <a:rPr lang="en-ZA" baseline="0" dirty="0" smtClean="0"/>
              <a:t> of South Africa</a:t>
            </a:r>
          </a:p>
          <a:p>
            <a:r>
              <a:rPr lang="en-ZA" baseline="0" dirty="0" smtClean="0"/>
              <a:t>3 year, Bachelor of Clinical Medical Practice</a:t>
            </a:r>
          </a:p>
          <a:p>
            <a:r>
              <a:rPr lang="en-ZA" baseline="0" dirty="0" smtClean="0"/>
              <a:t>No access to medical information resources in rural hospitals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F889A-372E-48DC-97F0-64ED354F5FF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25BB98-8F4D-4E71-8147-22F0A7C9528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6B5D1-4C3C-4A15-AC8E-E3AD4BC68E83}" type="datetime1">
              <a:rPr lang="en-US" smtClean="0"/>
              <a:pPr/>
              <a:t>7/3/2013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8502-AAD6-4CEC-9679-02EB895500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629A-5BE0-4656-9789-DBC6E87C197D}" type="datetime1">
              <a:rPr lang="en-US" smtClean="0"/>
              <a:pPr/>
              <a:t>7/3/2013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8502-AAD6-4CEC-9679-02EB895500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EC194-DF34-4B00-9102-D515A1CF906C}" type="datetime1">
              <a:rPr lang="en-US" smtClean="0"/>
              <a:pPr/>
              <a:t>7/3/2013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8502-AAD6-4CEC-9679-02EB895500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6B5D1-4C3C-4A15-AC8E-E3AD4BC68E8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8502-AAD6-4CEC-9679-02EB895500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AE993-F5D5-4F5A-812A-B706E91CDDD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8502-AAD6-4CEC-9679-02EB895500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AD25B-D3CC-426C-99F3-22C9A790B9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8502-AAD6-4CEC-9679-02EB895500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70632-EACF-45AA-A23C-1F804C80303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8502-AAD6-4CEC-9679-02EB895500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3CF8F-7650-438A-999C-2BAC87C9C5E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8502-AAD6-4CEC-9679-02EB895500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4B000-C9E7-4A70-9998-0F3BA35FC7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8502-AAD6-4CEC-9679-02EB895500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93757-E09C-459A-A33F-00E700220A7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8502-AAD6-4CEC-9679-02EB895500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220E4-682B-449B-B992-890A563576C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8502-AAD6-4CEC-9679-02EB895500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AE993-F5D5-4F5A-812A-B706E91CDDD9}" type="datetime1">
              <a:rPr lang="en-US" smtClean="0"/>
              <a:pPr/>
              <a:t>7/3/2013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8502-AAD6-4CEC-9679-02EB895500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6B1EB-0397-43E2-90C8-DAE2E3D038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8502-AAD6-4CEC-9679-02EB895500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629A-5BE0-4656-9789-DBC6E87C197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8502-AAD6-4CEC-9679-02EB895500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EC194-DF34-4B00-9102-D515A1CF906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8502-AAD6-4CEC-9679-02EB895500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AD25B-D3CC-426C-99F3-22C9A790B9FA}" type="datetime1">
              <a:rPr lang="en-US" smtClean="0"/>
              <a:pPr/>
              <a:t>7/3/2013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8502-AAD6-4CEC-9679-02EB895500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70632-EACF-45AA-A23C-1F804C80303E}" type="datetime1">
              <a:rPr lang="en-US" smtClean="0"/>
              <a:pPr/>
              <a:t>7/3/2013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8502-AAD6-4CEC-9679-02EB895500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3CF8F-7650-438A-999C-2BAC87C9C5EA}" type="datetime1">
              <a:rPr lang="en-US" smtClean="0"/>
              <a:pPr/>
              <a:t>7/3/2013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8502-AAD6-4CEC-9679-02EB895500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4B000-C9E7-4A70-9998-0F3BA35FC7DD}" type="datetime1">
              <a:rPr lang="en-US" smtClean="0"/>
              <a:pPr/>
              <a:t>7/3/2013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8502-AAD6-4CEC-9679-02EB895500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93757-E09C-459A-A33F-00E700220A77}" type="datetime1">
              <a:rPr lang="en-US" smtClean="0"/>
              <a:pPr/>
              <a:t>7/3/2013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8502-AAD6-4CEC-9679-02EB895500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220E4-682B-449B-B992-890A563576C6}" type="datetime1">
              <a:rPr lang="en-US" smtClean="0"/>
              <a:pPr/>
              <a:t>7/3/2013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8502-AAD6-4CEC-9679-02EB895500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6B1EB-0397-43E2-90C8-DAE2E3D03850}" type="datetime1">
              <a:rPr lang="en-US" smtClean="0"/>
              <a:pPr/>
              <a:t>7/3/2013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8502-AAD6-4CEC-9679-02EB895500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07917-51AE-4B65-808B-50A641530D2B}" type="datetime1">
              <a:rPr lang="en-US" smtClean="0"/>
              <a:pPr/>
              <a:t>7/3/2013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B8502-AAD6-4CEC-9679-02EB895500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07917-51AE-4B65-808B-50A641530D2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B8502-AAD6-4CEC-9679-02EB895500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linicalassociate.co.za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685800" y="228600"/>
            <a:ext cx="7315200" cy="206210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ZA" sz="3200" b="1" dirty="0" smtClean="0">
                <a:latin typeface="Corbel" pitchFamily="34" charset="0"/>
              </a:rPr>
              <a:t>Using smartphones and tablets for medical information access and documenting interactions with patients by Clinical Associates in South Africa</a:t>
            </a:r>
            <a:endParaRPr lang="en-ZA" sz="3200" b="1" dirty="0">
              <a:latin typeface="Corbe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4F62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4F6228"/>
              </a:solidFill>
            </a:endParaRPr>
          </a:p>
        </p:txBody>
      </p:sp>
      <p:sp>
        <p:nvSpPr>
          <p:cNvPr id="6" name="Footer Placeholder 10"/>
          <p:cNvSpPr txBox="1">
            <a:spLocks/>
          </p:cNvSpPr>
          <p:nvPr/>
        </p:nvSpPr>
        <p:spPr>
          <a:xfrm>
            <a:off x="3124200" y="63690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HIV/AIDS Twinning Center  www.TwinningAgainstAIDS.org</a:t>
            </a:r>
            <a:endParaRPr kumimoji="0" lang="en-US" sz="1100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8" name="Picture 2" descr="logo new 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4800600"/>
            <a:ext cx="990600" cy="1169172"/>
          </a:xfrm>
          <a:prstGeom prst="rect">
            <a:avLst/>
          </a:prstGeom>
          <a:noFill/>
        </p:spPr>
      </p:pic>
      <p:pic>
        <p:nvPicPr>
          <p:cNvPr id="9" name="Picture 7" descr="Twinning Center Logo final (JPG format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4876800"/>
            <a:ext cx="1623732" cy="96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ttp://www.state.gov/cms_images/southafrica_pepfar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4800600"/>
            <a:ext cx="1371600" cy="1168604"/>
          </a:xfrm>
          <a:prstGeom prst="rect">
            <a:avLst/>
          </a:prstGeom>
          <a:noFill/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57200" y="2667000"/>
            <a:ext cx="7620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Corbel" pitchFamily="34" charset="0"/>
              </a:rPr>
              <a:t/>
            </a:r>
            <a:b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Corbel" pitchFamily="34" charset="0"/>
              </a:rPr>
            </a:b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Sailas Nyareza</a:t>
            </a:r>
          </a:p>
          <a:p>
            <a:pPr algn="ctr">
              <a:defRPr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American International Health Alliance</a:t>
            </a:r>
          </a:p>
          <a:p>
            <a:pPr algn="ctr">
              <a:defRPr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Pretoria, South Africa</a:t>
            </a: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3" name="Picture 12" descr="http://hisa.nmmu.ac.za/hisa/bannerRotate/hisa201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00" y="4953000"/>
            <a:ext cx="2057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6758006" cy="796908"/>
          </a:xfrm>
        </p:spPr>
        <p:txBody>
          <a:bodyPr>
            <a:normAutofit/>
          </a:bodyPr>
          <a:lstStyle/>
          <a:p>
            <a:r>
              <a:rPr lang="nl-BE" sz="3900" b="1" dirty="0" smtClean="0">
                <a:latin typeface="Corbel" pitchFamily="34" charset="0"/>
              </a:rPr>
              <a:t>Tembisa Hospital pilot study</a:t>
            </a:r>
            <a:endParaRPr lang="nl-BE" sz="3900" b="1" dirty="0">
              <a:latin typeface="Corbel" pitchFamily="34" charset="0"/>
            </a:endParaRPr>
          </a:p>
        </p:txBody>
      </p:sp>
      <p:pic>
        <p:nvPicPr>
          <p:cNvPr id="4" name="Picture 3" descr="P:\Pictures\04 CLINIC DEMONSTRATIONS\DSC_017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95400"/>
            <a:ext cx="4038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648200" y="1066800"/>
            <a:ext cx="4495800" cy="3048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b="1" kern="0" noProof="0" dirty="0" smtClean="0">
              <a:latin typeface="Corbel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648200" y="1447800"/>
            <a:ext cx="4495800" cy="1600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b="1" kern="0" dirty="0" smtClean="0"/>
              <a:t>Medscape top app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b="1" kern="0" dirty="0" smtClean="0"/>
              <a:t>Evernote – an excellent organisation app for PDFs, docs etc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b="1" kern="0" dirty="0" smtClean="0"/>
              <a:t>Standard Dictations App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b="1" kern="0" noProof="0" dirty="0" smtClean="0"/>
              <a:t>Lack of SA content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b="1" kern="0" dirty="0" smtClean="0"/>
              <a:t>Enhanced group discussions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b="1" kern="0" noProof="0" dirty="0" smtClean="0"/>
              <a:t>Patient study assign., MiniCEX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b="1" kern="0" dirty="0" smtClean="0"/>
              <a:t>Internet Access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b="1" kern="0" noProof="0" dirty="0" smtClean="0"/>
              <a:t>Device/Screen size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419600" y="1066800"/>
            <a:ext cx="3048000" cy="533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200" b="1" kern="0" dirty="0" smtClean="0">
                <a:solidFill>
                  <a:srgbClr val="C00000"/>
                </a:solidFill>
              </a:rPr>
              <a:t>Preliminary findings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495800" y="4572000"/>
            <a:ext cx="2362200" cy="533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200" b="1" kern="0" dirty="0" smtClean="0">
                <a:solidFill>
                  <a:srgbClr val="C00000"/>
                </a:solidFill>
              </a:rPr>
              <a:t>Discussions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648200" y="4953000"/>
            <a:ext cx="4495800" cy="533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b="1" kern="0" dirty="0" smtClean="0"/>
              <a:t>tablet 7 inch?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b="1" kern="0" dirty="0" smtClean="0"/>
              <a:t>Coat pocket size?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b="1" kern="0" dirty="0" smtClean="0"/>
              <a:t>Local content? 3G, Wi-fi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b="1" kern="0" dirty="0" smtClean="0"/>
              <a:t>Platform to connect to other students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b="1" kern="0" dirty="0" smtClean="0"/>
              <a:t>Information Literacy program for students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b="1" kern="0" noProof="0" dirty="0" smtClean="0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6758006" cy="796908"/>
          </a:xfrm>
        </p:spPr>
        <p:txBody>
          <a:bodyPr>
            <a:normAutofit fontScale="90000"/>
          </a:bodyPr>
          <a:lstStyle/>
          <a:p>
            <a:r>
              <a:rPr lang="nl-BE" sz="3900" b="1" dirty="0" smtClean="0">
                <a:latin typeface="Corbel" pitchFamily="34" charset="0"/>
              </a:rPr>
              <a:t>WITS Digital Integration of Clinical Associate Studies (DICAS)</a:t>
            </a:r>
            <a:endParaRPr lang="nl-BE" sz="3900" b="1" dirty="0">
              <a:latin typeface="Corbel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648200" y="1295400"/>
            <a:ext cx="4495800" cy="3048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b="1" kern="0" dirty="0" smtClean="0"/>
              <a:t>Record completed skills and hours in digital log-books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b="1" kern="0" dirty="0" smtClean="0"/>
              <a:t>Digital completion of student evaluations (observed consultations, Mini-CEXs etc)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b="1" kern="0" dirty="0" smtClean="0">
              <a:latin typeface="Corbe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b="1" kern="0" dirty="0" smtClean="0">
              <a:latin typeface="Corbel" pitchFamily="34" charset="0"/>
            </a:endParaRPr>
          </a:p>
        </p:txBody>
      </p:sp>
      <p:pic>
        <p:nvPicPr>
          <p:cNvPr id="11" name="Picture 10" descr="P:\Pictures\04 CLINIC DEMONSTRATIONS\DSC_017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19200"/>
            <a:ext cx="4191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3962400" y="5715000"/>
            <a:ext cx="2895600" cy="533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200" b="1" kern="0" dirty="0" smtClean="0">
                <a:solidFill>
                  <a:srgbClr val="C00000"/>
                </a:solidFill>
              </a:rPr>
              <a:t>Medical Apps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4495800" y="3657600"/>
            <a:ext cx="1371600" cy="533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200" b="1" kern="0" dirty="0" smtClean="0">
                <a:solidFill>
                  <a:srgbClr val="C00000"/>
                </a:solidFill>
              </a:rPr>
              <a:t>Logbooks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4419600" y="4648200"/>
            <a:ext cx="3886200" cy="533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200" b="1" kern="0" dirty="0" smtClean="0">
                <a:solidFill>
                  <a:srgbClr val="C00000"/>
                </a:solidFill>
              </a:rPr>
              <a:t>Textbooks and study materials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4419600" y="2667000"/>
            <a:ext cx="1219200" cy="533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200" b="1" kern="0" dirty="0" smtClean="0">
                <a:solidFill>
                  <a:srgbClr val="C00000"/>
                </a:solidFill>
              </a:rPr>
              <a:t>Devices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4648200" y="3048000"/>
            <a:ext cx="4495800" cy="609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b="1" kern="0" dirty="0" smtClean="0"/>
              <a:t>Any android based device. Cost of device to be included in the tuition fees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b="1" kern="0" dirty="0" smtClean="0">
              <a:latin typeface="Corbe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b="1" kern="0" dirty="0" smtClean="0">
              <a:latin typeface="Corbel" pitchFamily="34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4648200" y="3962400"/>
            <a:ext cx="4495800" cy="609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b="1" kern="0" dirty="0" smtClean="0"/>
              <a:t>Use an open source software (CommCare App) to register skills and hours entries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b="1" kern="0" dirty="0" smtClean="0">
              <a:latin typeface="Corbe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b="1" kern="0" dirty="0" smtClean="0">
              <a:latin typeface="Corbel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4648200" y="5029200"/>
            <a:ext cx="4495800" cy="609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b="1" kern="0" dirty="0" smtClean="0"/>
              <a:t>Textbooks, videos of clinical procedures, clinical practice guidelines etc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b="1" kern="0" dirty="0" smtClean="0">
              <a:latin typeface="Corbe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b="1" kern="0" dirty="0" smtClean="0">
              <a:latin typeface="Corbel" pitchFamily="34" charset="0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4648200" y="6096000"/>
            <a:ext cx="4495800" cy="609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b="1" kern="0" dirty="0" smtClean="0"/>
              <a:t>Top medical apps from the Google Play store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b="1" kern="0" dirty="0" smtClean="0">
              <a:latin typeface="Corbe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b="1" kern="0" dirty="0" smtClean="0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5092700"/>
            <a:ext cx="9144000" cy="8382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0" y="4876800"/>
            <a:ext cx="9144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4F62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4F6228"/>
              </a:solidFill>
            </a:endParaRPr>
          </a:p>
        </p:txBody>
      </p:sp>
      <p:sp>
        <p:nvSpPr>
          <p:cNvPr id="17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124200" y="63690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b="1" i="1" dirty="0">
                <a:solidFill>
                  <a:srgbClr val="FFC000"/>
                </a:solidFill>
              </a:rPr>
              <a:t>HIV/AIDS Twinning Center  www.TwinningAgainstAIDS.org</a:t>
            </a:r>
          </a:p>
        </p:txBody>
      </p:sp>
      <p:sp>
        <p:nvSpPr>
          <p:cNvPr id="4104" name="TextBox 17"/>
          <p:cNvSpPr txBox="1">
            <a:spLocks noChangeArrowheads="1"/>
          </p:cNvSpPr>
          <p:nvPr/>
        </p:nvSpPr>
        <p:spPr bwMode="auto">
          <a:xfrm>
            <a:off x="0" y="1905000"/>
            <a:ext cx="87630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</a:rPr>
              <a:t>Sailas Nyareza</a:t>
            </a:r>
            <a:endParaRPr lang="en-US" sz="2400" b="1" dirty="0">
              <a:solidFill>
                <a:prstClr val="black"/>
              </a:solidFill>
            </a:endParaRPr>
          </a:p>
          <a:p>
            <a:pPr algn="ctr"/>
            <a:r>
              <a:rPr lang="en-US" b="1" dirty="0" smtClean="0">
                <a:solidFill>
                  <a:srgbClr val="9BBB59">
                    <a:lumMod val="50000"/>
                  </a:srgbClr>
                </a:solidFill>
              </a:rPr>
              <a:t>American </a:t>
            </a:r>
            <a:r>
              <a:rPr lang="en-US" b="1" dirty="0">
                <a:solidFill>
                  <a:srgbClr val="9BBB59">
                    <a:lumMod val="50000"/>
                  </a:srgbClr>
                </a:solidFill>
              </a:rPr>
              <a:t>International Health </a:t>
            </a:r>
            <a:r>
              <a:rPr lang="en-US" b="1" dirty="0" smtClean="0">
                <a:solidFill>
                  <a:srgbClr val="9BBB59">
                    <a:lumMod val="50000"/>
                  </a:srgbClr>
                </a:solidFill>
              </a:rPr>
              <a:t>Alliance</a:t>
            </a:r>
          </a:p>
          <a:p>
            <a:pPr algn="ctr"/>
            <a:r>
              <a:rPr lang="en-US" b="1" dirty="0" smtClean="0">
                <a:solidFill>
                  <a:srgbClr val="9BBB59">
                    <a:lumMod val="50000"/>
                  </a:srgbClr>
                </a:solidFill>
              </a:rPr>
              <a:t>      Regional Office for Africa – Pretoria, South Africa</a:t>
            </a:r>
          </a:p>
          <a:p>
            <a:pPr algn="ctr"/>
            <a:endParaRPr lang="en-US" b="1" dirty="0" smtClean="0">
              <a:solidFill>
                <a:srgbClr val="9BBB59">
                  <a:lumMod val="50000"/>
                </a:srgbClr>
              </a:solidFill>
            </a:endParaRPr>
          </a:p>
          <a:p>
            <a:pPr algn="ctr"/>
            <a:endParaRPr lang="en-US" b="1" dirty="0" smtClean="0">
              <a:solidFill>
                <a:srgbClr val="9BBB59">
                  <a:lumMod val="50000"/>
                </a:srgbClr>
              </a:solidFill>
              <a:cs typeface="Calibri" pitchFamily="34" charset="0"/>
            </a:endParaRPr>
          </a:p>
          <a:p>
            <a:pPr algn="ctr"/>
            <a:endParaRPr lang="en-US" b="1" dirty="0">
              <a:solidFill>
                <a:srgbClr val="9BBB59">
                  <a:lumMod val="50000"/>
                </a:srgbClr>
              </a:solidFill>
            </a:endParaRPr>
          </a:p>
        </p:txBody>
      </p:sp>
      <p:pic>
        <p:nvPicPr>
          <p:cNvPr id="18" name="Picture 7" descr="Twinning Center Logo final (JPG format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4419600"/>
            <a:ext cx="1854200" cy="1112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0" y="457200"/>
            <a:ext cx="9144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dirty="0" smtClean="0">
                <a:solidFill>
                  <a:srgbClr val="FF9900"/>
                </a:solidFill>
                <a:latin typeface="Bradley Hand ITC" pitchFamily="66" charset="0"/>
              </a:rPr>
              <a:t>Thank</a:t>
            </a:r>
            <a:r>
              <a:rPr lang="en-US" sz="5400" b="1" dirty="0" smtClean="0">
                <a:solidFill>
                  <a:srgbClr val="C00000"/>
                </a:solidFill>
                <a:latin typeface="Bradley Hand ITC" pitchFamily="66" charset="0"/>
              </a:rPr>
              <a:t> </a:t>
            </a:r>
            <a:r>
              <a:rPr lang="en-US" sz="5400" b="1" dirty="0" smtClean="0">
                <a:solidFill>
                  <a:srgbClr val="FF9900"/>
                </a:solidFill>
                <a:latin typeface="Bradley Hand ITC" pitchFamily="66" charset="0"/>
              </a:rPr>
              <a:t>you!!</a:t>
            </a:r>
            <a:endParaRPr lang="en-US" sz="5400" b="1" dirty="0">
              <a:solidFill>
                <a:srgbClr val="FF9900"/>
              </a:solidFill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b="1" dirty="0" smtClean="0">
                <a:solidFill>
                  <a:schemeClr val="accent6"/>
                </a:solidFill>
                <a:latin typeface="+mn-lt"/>
              </a:rPr>
              <a:t>How We See the World</a:t>
            </a:r>
            <a:endParaRPr lang="en-US" sz="4000" b="1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12291" name="Title 1"/>
          <p:cNvSpPr txBox="1">
            <a:spLocks/>
          </p:cNvSpPr>
          <p:nvPr/>
        </p:nvSpPr>
        <p:spPr bwMode="auto">
          <a:xfrm>
            <a:off x="457200" y="1066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b="1">
              <a:latin typeface="Calibri" pitchFamily="34" charset="0"/>
            </a:endParaRPr>
          </a:p>
        </p:txBody>
      </p:sp>
      <p:pic>
        <p:nvPicPr>
          <p:cNvPr id="1229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2133600"/>
            <a:ext cx="8686800" cy="44958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b="1" dirty="0" smtClean="0">
                <a:solidFill>
                  <a:schemeClr val="accent6"/>
                </a:solidFill>
                <a:latin typeface="+mn-lt"/>
              </a:rPr>
              <a:t>HIV Prevalence</a:t>
            </a:r>
            <a:endParaRPr lang="en-US" sz="4000" b="1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609600" y="1143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000" b="1" dirty="0"/>
              <a:t>Territory size shows the proportion of all people aged 15-49 with HIV (Human Immunodeficiency Virus) worldwide, living there.</a:t>
            </a:r>
            <a:endParaRPr lang="en-US" sz="2000" b="1" kern="0" dirty="0">
              <a:solidFill>
                <a:schemeClr val="tx2"/>
              </a:solidFill>
              <a:ea typeface="+mj-ea"/>
              <a:cs typeface="+mj-cs"/>
            </a:endParaRPr>
          </a:p>
        </p:txBody>
      </p:sp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133600"/>
            <a:ext cx="8686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b="1" dirty="0" smtClean="0">
                <a:solidFill>
                  <a:schemeClr val="accent6"/>
                </a:solidFill>
                <a:latin typeface="Calibri" pitchFamily="34" charset="0"/>
              </a:rPr>
              <a:t>Human Resources for Health</a:t>
            </a:r>
            <a:endParaRPr lang="en-US" sz="4000" b="1" dirty="0">
              <a:solidFill>
                <a:schemeClr val="accent6"/>
              </a:solidFill>
              <a:latin typeface="Calibri" pitchFamily="34" charset="0"/>
            </a:endParaRPr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133600"/>
            <a:ext cx="86868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609600" y="1066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000" b="1" dirty="0">
                <a:latin typeface="Calibri" pitchFamily="34" charset="0"/>
              </a:rPr>
              <a:t>Territory size shows the proportion of all physicians (doctors) that work in that territory.</a:t>
            </a:r>
            <a:endParaRPr lang="en-US" sz="2000" b="1" kern="0" dirty="0">
              <a:solidFill>
                <a:schemeClr val="tx2"/>
              </a:solidFill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2" descr="logo new 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304800"/>
            <a:ext cx="838200" cy="1081548"/>
          </a:xfrm>
          <a:prstGeom prst="rect">
            <a:avLst/>
          </a:prstGeom>
          <a:noFill/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1843445"/>
            <a:ext cx="9144000" cy="1461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The American International Health Alliance </a:t>
            </a:r>
            <a:b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HIV/AIDS Twinning Center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ZA" sz="2000" b="1" dirty="0" smtClean="0"/>
              <a:t>Health systems strengthening through volunteer-driven twinning partnerships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7" name="Picture 7" descr="Twinning Center Logo final (JPG format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04800"/>
            <a:ext cx="1854200" cy="1112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http://photos.state.gov/libraries/southafrica/231713/Pepfar%20photos/PEPFAR%20South%20Africa%20Partnership%20Logo_July_201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3886200"/>
            <a:ext cx="1981200" cy="212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3152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Clinical Associates </a:t>
            </a:r>
            <a:r>
              <a:rPr lang="en-US" sz="2800" b="1" dirty="0" smtClean="0">
                <a:solidFill>
                  <a:srgbClr val="FF9900"/>
                </a:solidFill>
                <a:latin typeface="Calibri" pitchFamily="34" charset="0"/>
              </a:rPr>
              <a:t/>
            </a:r>
            <a:br>
              <a:rPr lang="en-US" sz="2800" b="1" dirty="0" smtClean="0">
                <a:solidFill>
                  <a:srgbClr val="FF9900"/>
                </a:solidFill>
                <a:latin typeface="Calibri" pitchFamily="34" charset="0"/>
              </a:rPr>
            </a:b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A New Kind of Health Professional in South Africa</a:t>
            </a:r>
          </a:p>
        </p:txBody>
      </p:sp>
      <p:pic>
        <p:nvPicPr>
          <p:cNvPr id="15363" name="Content Placeholder 6" descr="_DSC1832asm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" y="1371600"/>
            <a:ext cx="5923854" cy="4343400"/>
          </a:xfrm>
        </p:spPr>
      </p:pic>
      <p:sp>
        <p:nvSpPr>
          <p:cNvPr id="4" name="Rectangle 3"/>
          <p:cNvSpPr/>
          <p:nvPr/>
        </p:nvSpPr>
        <p:spPr>
          <a:xfrm>
            <a:off x="3048000" y="6019800"/>
            <a:ext cx="31873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2000" b="1" dirty="0" smtClean="0">
                <a:hlinkClick r:id="rId4"/>
              </a:rPr>
              <a:t>www.clinicalassociate.co.za</a:t>
            </a:r>
            <a:r>
              <a:rPr lang="en-ZA" sz="2000" b="1" dirty="0" smtClean="0"/>
              <a:t> </a:t>
            </a:r>
            <a:endParaRPr lang="en-ZA" sz="2000" b="1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638800" y="1295400"/>
            <a:ext cx="3505200" cy="2743200"/>
          </a:xfrm>
          <a:prstGeom prst="rect">
            <a:avLst/>
          </a:prstGeom>
        </p:spPr>
        <p:txBody>
          <a:bodyPr/>
          <a:lstStyle/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1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Mid-level health worker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="1" kern="0" dirty="0" smtClean="0"/>
              <a:t>Physician Assistant/Clinical Officer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1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Trained to work in South Africa’s rural and district hospitals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="1" kern="0" dirty="0" smtClean="0"/>
              <a:t>Bulk of training in clinical settings and rooted in problem-based learning</a:t>
            </a:r>
            <a:endParaRPr kumimoji="0" lang="en-US" b="1" i="0" u="none" strike="noStrike" kern="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="1" kern="0" dirty="0" smtClean="0"/>
              <a:t>3 year Bachelor of Clinical Medical Practice (BCMP)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="1" kern="0" dirty="0" smtClean="0"/>
              <a:t>Qualify to register with the Health Professions Council of South Africa after earning the BCMP</a:t>
            </a:r>
            <a:endParaRPr kumimoji="0" lang="en-US" b="1" i="0" u="none" strike="noStrike" kern="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lang="en-US" sz="2800" kern="0" dirty="0" smtClean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800" kern="0" noProof="0" dirty="0" smtClean="0">
                <a:latin typeface="+mn-lt"/>
              </a:rPr>
              <a:t>                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002060"/>
                </a:solidFill>
                <a:latin typeface="Calibri" pitchFamily="34" charset="0"/>
              </a:rPr>
              <a:t>Clinical Associates Twinning Support</a:t>
            </a:r>
          </a:p>
        </p:txBody>
      </p:sp>
      <p:pic>
        <p:nvPicPr>
          <p:cNvPr id="16387" name="Picture 4" descr="C:\Documents and Settings\John.AIHA\Desktop\Twinning Center\South Africa\Partnerships\Clinical Associates Forum\communication materials\logos\UCD\som_cmyk_c1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447800"/>
            <a:ext cx="18970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5" descr="C:\Documents and Settings\John.AIHA\Desktop\Twinning Center\South Africa\Partnerships\Clinical Associates Forum\communication materials\logos\WSU\WSU Positive 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447800"/>
            <a:ext cx="2581275" cy="110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2" descr="Wits log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2895600"/>
            <a:ext cx="13493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2971800"/>
            <a:ext cx="1295400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7" descr="C:\Documents and Settings\John.AIHA\Desktop\Twinning Center\South Africa\Partnerships\Clinical Associates Forum\communication materials\logos\Arcadia\logo_castle_CMY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7800" y="4572000"/>
            <a:ext cx="2701925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8" descr="C:\Documents and Settings\John.AIHA\Desktop\Twinning Center\South Africa\Partnerships\Clinical Associates Forum\communication materials\logos\UP\Logo_University_of_Pretoria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200" y="4572000"/>
            <a:ext cx="29718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Left-Right Arrow 19"/>
          <p:cNvSpPr/>
          <p:nvPr/>
        </p:nvSpPr>
        <p:spPr>
          <a:xfrm>
            <a:off x="4114800" y="1752600"/>
            <a:ext cx="762000" cy="3810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Left-Right Arrow 20"/>
          <p:cNvSpPr/>
          <p:nvPr/>
        </p:nvSpPr>
        <p:spPr>
          <a:xfrm>
            <a:off x="4114800" y="3352800"/>
            <a:ext cx="762000" cy="3810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Left-Right Arrow 21"/>
          <p:cNvSpPr/>
          <p:nvPr/>
        </p:nvSpPr>
        <p:spPr>
          <a:xfrm>
            <a:off x="4114800" y="4876800"/>
            <a:ext cx="762000" cy="3810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8502-AAD6-4CEC-9679-02EB895500B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228600"/>
            <a:ext cx="9144000" cy="7620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45720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Tembisa Clinical Learning Center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19200"/>
            <a:ext cx="3592303" cy="5408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066800"/>
            <a:ext cx="4343400" cy="2884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4038600"/>
            <a:ext cx="4321284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8502-AAD6-4CEC-9679-02EB895500B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45720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University of Pretoria’s Tembisa Clinical Learning Center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14400"/>
            <a:ext cx="3744703" cy="5638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114800" y="2743200"/>
            <a:ext cx="4876800" cy="3657600"/>
          </a:xfrm>
          <a:prstGeom prst="rect">
            <a:avLst/>
          </a:prstGeom>
        </p:spPr>
        <p:txBody>
          <a:bodyPr/>
          <a:lstStyle/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b="1" kern="0" dirty="0" smtClean="0"/>
              <a:t>Android based tablets 10.1 (32GB) – collaboration with manufacturers</a:t>
            </a: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kumimoji="0" lang="en-US" b="1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Medical apps installed (i.e. Medscape, Skyscape, Epocrates, </a:t>
            </a:r>
            <a:r>
              <a:rPr lang="en-US" b="1" kern="0" dirty="0" smtClean="0"/>
              <a:t>Evernote, Calculate by QxMD</a:t>
            </a:r>
            <a:r>
              <a:rPr kumimoji="0" lang="en-US" b="1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etc) allowing</a:t>
            </a:r>
            <a:r>
              <a:rPr kumimoji="0" lang="en-US" b="1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offline access to clinical reference resources</a:t>
            </a: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b="1" kern="0" dirty="0" smtClean="0"/>
              <a:t>Videos of clinical procedures</a:t>
            </a: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kumimoji="0" lang="en-US" b="1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South African clinical practice guidelines</a:t>
            </a: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b="1" kern="0" baseline="0" dirty="0" smtClean="0"/>
              <a:t>Manuals, toolkits and e-books</a:t>
            </a:r>
            <a:endParaRPr lang="en-US" b="1" kern="0" dirty="0" smtClean="0"/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b="1" kern="0" dirty="0" smtClean="0"/>
              <a:t>Tablets delivered to 15  second and 3rd year ClinA students at Tembisa Hospital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lang="en-US" sz="2800" kern="0" dirty="0" smtClean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800" kern="0" noProof="0" dirty="0" smtClean="0">
                <a:latin typeface="+mn-lt"/>
              </a:rPr>
              <a:t>                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267200" y="2590800"/>
            <a:ext cx="4876800" cy="2362200"/>
          </a:xfrm>
          <a:prstGeom prst="rect">
            <a:avLst/>
          </a:prstGeom>
        </p:spPr>
        <p:txBody>
          <a:bodyPr/>
          <a:lstStyle/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lang="en-US" sz="2800" kern="0" dirty="0" smtClean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800" kern="0" noProof="0" dirty="0" smtClean="0">
                <a:latin typeface="+mn-lt"/>
              </a:rPr>
              <a:t>                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38600" y="838200"/>
            <a:ext cx="4953000" cy="169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b="1" i="1" kern="0" dirty="0" smtClean="0">
                <a:solidFill>
                  <a:schemeClr val="accent6">
                    <a:lumMod val="50000"/>
                  </a:schemeClr>
                </a:solidFill>
              </a:rPr>
              <a:t>Clinical Associate students are based in rural and</a:t>
            </a: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b="1" i="1" kern="0" dirty="0" smtClean="0">
                <a:solidFill>
                  <a:schemeClr val="accent6">
                    <a:lumMod val="50000"/>
                  </a:schemeClr>
                </a:solidFill>
              </a:rPr>
              <a:t>district  hospitals with no access to medical </a:t>
            </a: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b="1" i="1" kern="0" dirty="0" smtClean="0">
                <a:solidFill>
                  <a:schemeClr val="accent6">
                    <a:lumMod val="50000"/>
                  </a:schemeClr>
                </a:solidFill>
              </a:rPr>
              <a:t>information resources. A pilot study was</a:t>
            </a: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b="1" i="1" kern="0" dirty="0" smtClean="0">
                <a:solidFill>
                  <a:schemeClr val="accent6">
                    <a:lumMod val="50000"/>
                  </a:schemeClr>
                </a:solidFill>
              </a:rPr>
              <a:t>conducted to assess the use of tablets devices to</a:t>
            </a: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b="1" i="1" kern="0" dirty="0" smtClean="0">
                <a:solidFill>
                  <a:schemeClr val="accent6">
                    <a:lumMod val="50000"/>
                  </a:schemeClr>
                </a:solidFill>
              </a:rPr>
              <a:t> enhance information access and training: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2636</TotalTime>
  <Words>533</Words>
  <Application>Microsoft Office PowerPoint</Application>
  <PresentationFormat>On-screen Show (4:3)</PresentationFormat>
  <Paragraphs>90</Paragraphs>
  <Slides>12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1_Office Theme</vt:lpstr>
      <vt:lpstr>Slide 1</vt:lpstr>
      <vt:lpstr>How We See the World</vt:lpstr>
      <vt:lpstr>HIV Prevalence</vt:lpstr>
      <vt:lpstr>Human Resources for Health</vt:lpstr>
      <vt:lpstr>Slide 5</vt:lpstr>
      <vt:lpstr>Clinical Associates  A New Kind of Health Professional in South Africa</vt:lpstr>
      <vt:lpstr>Clinical Associates Twinning Support</vt:lpstr>
      <vt:lpstr>Slide 8</vt:lpstr>
      <vt:lpstr>Slide 9</vt:lpstr>
      <vt:lpstr>Tembisa Hospital pilot study</vt:lpstr>
      <vt:lpstr>WITS Digital Integration of Clinical Associate Studies (DICAS)</vt:lpstr>
      <vt:lpstr>Slide 12</vt:lpstr>
    </vt:vector>
  </TitlesOfParts>
  <Company>AAU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Ephrem Abebe</dc:creator>
  <cp:lastModifiedBy>Sailas</cp:lastModifiedBy>
  <cp:revision>735</cp:revision>
  <dcterms:created xsi:type="dcterms:W3CDTF">2011-10-13T13:09:47Z</dcterms:created>
  <dcterms:modified xsi:type="dcterms:W3CDTF">2013-07-03T09:40:53Z</dcterms:modified>
</cp:coreProperties>
</file>