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72" r:id="rId3"/>
  </p:sldMasterIdLst>
  <p:notesMasterIdLst>
    <p:notesMasterId r:id="rId20"/>
  </p:notesMasterIdLst>
  <p:handoutMasterIdLst>
    <p:handoutMasterId r:id="rId21"/>
  </p:handoutMasterIdLst>
  <p:sldIdLst>
    <p:sldId id="367" r:id="rId4"/>
    <p:sldId id="387" r:id="rId5"/>
    <p:sldId id="410" r:id="rId6"/>
    <p:sldId id="390" r:id="rId7"/>
    <p:sldId id="402" r:id="rId8"/>
    <p:sldId id="401" r:id="rId9"/>
    <p:sldId id="403" r:id="rId10"/>
    <p:sldId id="396" r:id="rId11"/>
    <p:sldId id="391" r:id="rId12"/>
    <p:sldId id="404" r:id="rId13"/>
    <p:sldId id="392" r:id="rId14"/>
    <p:sldId id="405" r:id="rId15"/>
    <p:sldId id="408" r:id="rId16"/>
    <p:sldId id="409" r:id="rId17"/>
    <p:sldId id="395" r:id="rId18"/>
    <p:sldId id="388" r:id="rId19"/>
  </p:sldIdLst>
  <p:sldSz cx="10688638" cy="7562850"/>
  <p:notesSz cx="6669088" cy="9775825"/>
  <p:defaultTextStyle>
    <a:defPPr>
      <a:defRPr lang="en-US"/>
    </a:defPPr>
    <a:lvl1pPr algn="l" rtl="0" eaLnBrk="0" fontAlgn="base" hangingPunct="0">
      <a:spcBef>
        <a:spcPct val="0"/>
      </a:spcBef>
      <a:spcAft>
        <a:spcPct val="0"/>
      </a:spcAft>
      <a:buClr>
        <a:srgbClr val="00335B"/>
      </a:buClr>
      <a:buChar char="•"/>
      <a:defRPr sz="2400" kern="1200">
        <a:solidFill>
          <a:schemeClr val="tx1"/>
        </a:solidFill>
        <a:latin typeface="Arial" charset="0"/>
        <a:ea typeface="+mn-ea"/>
        <a:cs typeface="Times New Roman" charset="0"/>
      </a:defRPr>
    </a:lvl1pPr>
    <a:lvl2pPr marL="457200" algn="l" rtl="0" eaLnBrk="0" fontAlgn="base" hangingPunct="0">
      <a:spcBef>
        <a:spcPct val="0"/>
      </a:spcBef>
      <a:spcAft>
        <a:spcPct val="0"/>
      </a:spcAft>
      <a:buClr>
        <a:srgbClr val="00335B"/>
      </a:buClr>
      <a:buChar char="•"/>
      <a:defRPr sz="2400" kern="1200">
        <a:solidFill>
          <a:schemeClr val="tx1"/>
        </a:solidFill>
        <a:latin typeface="Arial" charset="0"/>
        <a:ea typeface="+mn-ea"/>
        <a:cs typeface="Times New Roman" charset="0"/>
      </a:defRPr>
    </a:lvl2pPr>
    <a:lvl3pPr marL="914400" algn="l" rtl="0" eaLnBrk="0" fontAlgn="base" hangingPunct="0">
      <a:spcBef>
        <a:spcPct val="0"/>
      </a:spcBef>
      <a:spcAft>
        <a:spcPct val="0"/>
      </a:spcAft>
      <a:buClr>
        <a:srgbClr val="00335B"/>
      </a:buClr>
      <a:buChar char="•"/>
      <a:defRPr sz="2400" kern="1200">
        <a:solidFill>
          <a:schemeClr val="tx1"/>
        </a:solidFill>
        <a:latin typeface="Arial" charset="0"/>
        <a:ea typeface="+mn-ea"/>
        <a:cs typeface="Times New Roman" charset="0"/>
      </a:defRPr>
    </a:lvl3pPr>
    <a:lvl4pPr marL="1371600" algn="l" rtl="0" eaLnBrk="0" fontAlgn="base" hangingPunct="0">
      <a:spcBef>
        <a:spcPct val="0"/>
      </a:spcBef>
      <a:spcAft>
        <a:spcPct val="0"/>
      </a:spcAft>
      <a:buClr>
        <a:srgbClr val="00335B"/>
      </a:buClr>
      <a:buChar char="•"/>
      <a:defRPr sz="2400" kern="1200">
        <a:solidFill>
          <a:schemeClr val="tx1"/>
        </a:solidFill>
        <a:latin typeface="Arial" charset="0"/>
        <a:ea typeface="+mn-ea"/>
        <a:cs typeface="Times New Roman" charset="0"/>
      </a:defRPr>
    </a:lvl4pPr>
    <a:lvl5pPr marL="1828800" algn="l" rtl="0" eaLnBrk="0" fontAlgn="base" hangingPunct="0">
      <a:spcBef>
        <a:spcPct val="0"/>
      </a:spcBef>
      <a:spcAft>
        <a:spcPct val="0"/>
      </a:spcAft>
      <a:buClr>
        <a:srgbClr val="00335B"/>
      </a:buClr>
      <a:buChar char="•"/>
      <a:defRPr sz="2400" kern="1200">
        <a:solidFill>
          <a:schemeClr val="tx1"/>
        </a:solidFill>
        <a:latin typeface="Arial" charset="0"/>
        <a:ea typeface="+mn-ea"/>
        <a:cs typeface="Times New Roman" charset="0"/>
      </a:defRPr>
    </a:lvl5pPr>
    <a:lvl6pPr marL="2286000" algn="l" defTabSz="914400" rtl="0" eaLnBrk="1" latinLnBrk="0" hangingPunct="1">
      <a:defRPr sz="2400" kern="1200">
        <a:solidFill>
          <a:schemeClr val="tx1"/>
        </a:solidFill>
        <a:latin typeface="Arial" charset="0"/>
        <a:ea typeface="+mn-ea"/>
        <a:cs typeface="Times New Roman" charset="0"/>
      </a:defRPr>
    </a:lvl6pPr>
    <a:lvl7pPr marL="2743200" algn="l" defTabSz="914400" rtl="0" eaLnBrk="1" latinLnBrk="0" hangingPunct="1">
      <a:defRPr sz="2400" kern="1200">
        <a:solidFill>
          <a:schemeClr val="tx1"/>
        </a:solidFill>
        <a:latin typeface="Arial" charset="0"/>
        <a:ea typeface="+mn-ea"/>
        <a:cs typeface="Times New Roman" charset="0"/>
      </a:defRPr>
    </a:lvl7pPr>
    <a:lvl8pPr marL="3200400" algn="l" defTabSz="914400" rtl="0" eaLnBrk="1" latinLnBrk="0" hangingPunct="1">
      <a:defRPr sz="2400" kern="1200">
        <a:solidFill>
          <a:schemeClr val="tx1"/>
        </a:solidFill>
        <a:latin typeface="Arial" charset="0"/>
        <a:ea typeface="+mn-ea"/>
        <a:cs typeface="Times New Roman" charset="0"/>
      </a:defRPr>
    </a:lvl8pPr>
    <a:lvl9pPr marL="3657600" algn="l" defTabSz="914400" rtl="0" eaLnBrk="1" latinLnBrk="0" hangingPunct="1">
      <a:defRPr sz="2400" kern="1200">
        <a:solidFill>
          <a:schemeClr val="tx1"/>
        </a:solidFill>
        <a:latin typeface="Arial"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ACC0B6"/>
    <a:srgbClr val="587466"/>
    <a:srgbClr val="000000"/>
    <a:srgbClr val="F8EC94"/>
    <a:srgbClr val="8E764F"/>
    <a:srgbClr val="00335B"/>
    <a:srgbClr val="4C749C"/>
    <a:srgbClr val="B5C8DB"/>
    <a:srgbClr val="DCE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85080" autoAdjust="0"/>
  </p:normalViewPr>
  <p:slideViewPr>
    <p:cSldViewPr snapToGrid="0">
      <p:cViewPr>
        <p:scale>
          <a:sx n="70" d="100"/>
          <a:sy n="70" d="100"/>
        </p:scale>
        <p:origin x="-996" y="132"/>
      </p:cViewPr>
      <p:guideLst>
        <p:guide orient="horz" pos="2382"/>
        <p:guide orient="horz" pos="4592"/>
        <p:guide orient="horz" pos="131"/>
        <p:guide orient="horz" pos="1362"/>
        <p:guide orient="horz" pos="3870"/>
        <p:guide pos="3366"/>
        <p:guide pos="273"/>
        <p:guide pos="6467"/>
        <p:guide pos="659"/>
        <p:guide pos="6395"/>
        <p:guide pos="597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3210" y="-78"/>
      </p:cViewPr>
      <p:guideLst>
        <p:guide orient="horz" pos="3080"/>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a:pPr>
            <a:endParaRPr lang="en-US" sz="1600"/>
          </a:p>
          <a:p>
            <a:pPr>
              <a:defRPr/>
            </a:pPr>
            <a:r>
              <a:rPr lang="en-US" sz="1600"/>
              <a:t>TIER.Net Capturing Progress Graph</a:t>
            </a:r>
          </a:p>
          <a:p>
            <a:pPr>
              <a:defRPr/>
            </a:pPr>
            <a:r>
              <a:rPr lang="en-US" sz="1100"/>
              <a:t>(TIER.Net Phase 1-5)</a:t>
            </a:r>
          </a:p>
          <a:p>
            <a:pPr>
              <a:defRPr/>
            </a:pPr>
            <a:endParaRPr lang="en-US" sz="1100"/>
          </a:p>
        </c:rich>
      </c:tx>
      <c:layout>
        <c:manualLayout>
          <c:xMode val="edge"/>
          <c:yMode val="edge"/>
          <c:x val="0.2093252740957228"/>
          <c:y val="5.2709905786231387E-2"/>
        </c:manualLayout>
      </c:layout>
      <c:overlay val="0"/>
    </c:title>
    <c:autoTitleDeleted val="0"/>
    <c:plotArea>
      <c:layout/>
      <c:lineChart>
        <c:grouping val="standard"/>
        <c:varyColors val="0"/>
        <c:ser>
          <c:idx val="0"/>
          <c:order val="0"/>
          <c:tx>
            <c:strRef>
              <c:f>'[BRHC_TIER capturing graphs_v2 2UGU_ELIM Clinic.xlsx]TIER Capturing Progress Data'!$E$6</c:f>
              <c:strCache>
                <c:ptCount val="1"/>
                <c:pt idx="0">
                  <c:v>Cumulative Total ever on ART</c:v>
                </c:pt>
              </c:strCache>
            </c:strRef>
          </c:tx>
          <c:dLbls>
            <c:txPr>
              <a:bodyPr/>
              <a:lstStyle/>
              <a:p>
                <a:pPr>
                  <a:defRPr sz="800"/>
                </a:pPr>
                <a:endParaRPr lang="en-US"/>
              </a:p>
            </c:txPr>
            <c:dLblPos val="t"/>
            <c:showLegendKey val="0"/>
            <c:showVal val="1"/>
            <c:showCatName val="0"/>
            <c:showSerName val="0"/>
            <c:showPercent val="0"/>
            <c:showBubbleSize val="0"/>
            <c:showLeaderLines val="0"/>
          </c:dLbls>
          <c:cat>
            <c:strRef>
              <c:f>'[BRHC_TIER capturing graphs_v2 2UGU_ELIM Clinic.xlsx]TIER Capturing Progress Data'!$D$7:$D$22</c:f>
              <c:strCache>
                <c:ptCount val="16"/>
                <c:pt idx="0">
                  <c:v>30Jun12-TIER Phase 0</c:v>
                </c:pt>
                <c:pt idx="1">
                  <c:v>14Jul12-TIER Phase 0</c:v>
                </c:pt>
                <c:pt idx="2">
                  <c:v>31Jul12-TIER Phase 0</c:v>
                </c:pt>
                <c:pt idx="3">
                  <c:v>14Aug12-TIER Phase 1</c:v>
                </c:pt>
                <c:pt idx="4">
                  <c:v>31Aug12-TIER Phase 2</c:v>
                </c:pt>
                <c:pt idx="5">
                  <c:v>14Sep12-TIER Phase 2</c:v>
                </c:pt>
                <c:pt idx="6">
                  <c:v>30Sep12-TIER Phase 2</c:v>
                </c:pt>
                <c:pt idx="7">
                  <c:v>14Oct12-TIER Phase 2</c:v>
                </c:pt>
                <c:pt idx="8">
                  <c:v>31Oct12-TIER Phase 2</c:v>
                </c:pt>
                <c:pt idx="9">
                  <c:v>14Nov12-TIER Phase 2</c:v>
                </c:pt>
                <c:pt idx="10">
                  <c:v>30Nov12-TIER Phase 2</c:v>
                </c:pt>
                <c:pt idx="11">
                  <c:v>14Dec12-TIER Phase 3</c:v>
                </c:pt>
                <c:pt idx="12">
                  <c:v>31Dec12-TIER Phase 4</c:v>
                </c:pt>
                <c:pt idx="13">
                  <c:v>14Jan13-TIER Phase 4</c:v>
                </c:pt>
                <c:pt idx="14">
                  <c:v>31Jan13-TIER Phase 4</c:v>
                </c:pt>
                <c:pt idx="15">
                  <c:v>14Feb13-TIER Phase 5</c:v>
                </c:pt>
              </c:strCache>
            </c:strRef>
          </c:cat>
          <c:val>
            <c:numRef>
              <c:f>'[BRHC_TIER capturing graphs_v2 2UGU_ELIM Clinic.xlsx]TIER Capturing Progress Data'!$E$7:$E$22</c:f>
              <c:numCache>
                <c:formatCode>General</c:formatCode>
                <c:ptCount val="16"/>
                <c:pt idx="0">
                  <c:v>730</c:v>
                </c:pt>
                <c:pt idx="1">
                  <c:v>730</c:v>
                </c:pt>
                <c:pt idx="2">
                  <c:v>753</c:v>
                </c:pt>
                <c:pt idx="3">
                  <c:v>753</c:v>
                </c:pt>
                <c:pt idx="4">
                  <c:v>753</c:v>
                </c:pt>
                <c:pt idx="5">
                  <c:v>753</c:v>
                </c:pt>
                <c:pt idx="6">
                  <c:v>753</c:v>
                </c:pt>
                <c:pt idx="7">
                  <c:v>786</c:v>
                </c:pt>
                <c:pt idx="8">
                  <c:v>786</c:v>
                </c:pt>
                <c:pt idx="9">
                  <c:v>786</c:v>
                </c:pt>
                <c:pt idx="10">
                  <c:v>786</c:v>
                </c:pt>
                <c:pt idx="11">
                  <c:v>828</c:v>
                </c:pt>
                <c:pt idx="12">
                  <c:v>828</c:v>
                </c:pt>
                <c:pt idx="13">
                  <c:v>828</c:v>
                </c:pt>
                <c:pt idx="14">
                  <c:v>828</c:v>
                </c:pt>
                <c:pt idx="15">
                  <c:v>859</c:v>
                </c:pt>
              </c:numCache>
            </c:numRef>
          </c:val>
          <c:smooth val="0"/>
        </c:ser>
        <c:ser>
          <c:idx val="1"/>
          <c:order val="1"/>
          <c:tx>
            <c:strRef>
              <c:f>'[BRHC_TIER capturing graphs_v2 2UGU_ELIM Clinic.xlsx]TIER Capturing Progress Data'!$F$6</c:f>
              <c:strCache>
                <c:ptCount val="1"/>
                <c:pt idx="0">
                  <c:v>Total remaining on ART : TRIC / TROA (DHIS reporting)</c:v>
                </c:pt>
              </c:strCache>
            </c:strRef>
          </c:tx>
          <c:dPt>
            <c:idx val="4"/>
            <c:bubble3D val="0"/>
          </c:dPt>
          <c:dLbls>
            <c:txPr>
              <a:bodyPr/>
              <a:lstStyle/>
              <a:p>
                <a:pPr>
                  <a:defRPr sz="800"/>
                </a:pPr>
                <a:endParaRPr lang="en-US"/>
              </a:p>
            </c:txPr>
            <c:dLblPos val="b"/>
            <c:showLegendKey val="0"/>
            <c:showVal val="1"/>
            <c:showCatName val="0"/>
            <c:showSerName val="0"/>
            <c:showPercent val="0"/>
            <c:showBubbleSize val="0"/>
            <c:showLeaderLines val="0"/>
          </c:dLbls>
          <c:cat>
            <c:strRef>
              <c:f>'[BRHC_TIER capturing graphs_v2 2UGU_ELIM Clinic.xlsx]TIER Capturing Progress Data'!$D$7:$D$22</c:f>
              <c:strCache>
                <c:ptCount val="16"/>
                <c:pt idx="0">
                  <c:v>30Jun12-TIER Phase 0</c:v>
                </c:pt>
                <c:pt idx="1">
                  <c:v>14Jul12-TIER Phase 0</c:v>
                </c:pt>
                <c:pt idx="2">
                  <c:v>31Jul12-TIER Phase 0</c:v>
                </c:pt>
                <c:pt idx="3">
                  <c:v>14Aug12-TIER Phase 1</c:v>
                </c:pt>
                <c:pt idx="4">
                  <c:v>31Aug12-TIER Phase 2</c:v>
                </c:pt>
                <c:pt idx="5">
                  <c:v>14Sep12-TIER Phase 2</c:v>
                </c:pt>
                <c:pt idx="6">
                  <c:v>30Sep12-TIER Phase 2</c:v>
                </c:pt>
                <c:pt idx="7">
                  <c:v>14Oct12-TIER Phase 2</c:v>
                </c:pt>
                <c:pt idx="8">
                  <c:v>31Oct12-TIER Phase 2</c:v>
                </c:pt>
                <c:pt idx="9">
                  <c:v>14Nov12-TIER Phase 2</c:v>
                </c:pt>
                <c:pt idx="10">
                  <c:v>30Nov12-TIER Phase 2</c:v>
                </c:pt>
                <c:pt idx="11">
                  <c:v>14Dec12-TIER Phase 3</c:v>
                </c:pt>
                <c:pt idx="12">
                  <c:v>31Dec12-TIER Phase 4</c:v>
                </c:pt>
                <c:pt idx="13">
                  <c:v>14Jan13-TIER Phase 4</c:v>
                </c:pt>
                <c:pt idx="14">
                  <c:v>31Jan13-TIER Phase 4</c:v>
                </c:pt>
                <c:pt idx="15">
                  <c:v>14Feb13-TIER Phase 5</c:v>
                </c:pt>
              </c:strCache>
            </c:strRef>
          </c:cat>
          <c:val>
            <c:numRef>
              <c:f>'[BRHC_TIER capturing graphs_v2 2UGU_ELIM Clinic.xlsx]TIER Capturing Progress Data'!$F$7:$F$22</c:f>
              <c:numCache>
                <c:formatCode>General</c:formatCode>
                <c:ptCount val="16"/>
                <c:pt idx="0">
                  <c:v>494</c:v>
                </c:pt>
                <c:pt idx="1">
                  <c:v>494</c:v>
                </c:pt>
                <c:pt idx="2">
                  <c:v>525</c:v>
                </c:pt>
                <c:pt idx="3">
                  <c:v>525</c:v>
                </c:pt>
                <c:pt idx="4">
                  <c:v>537</c:v>
                </c:pt>
                <c:pt idx="5">
                  <c:v>537</c:v>
                </c:pt>
                <c:pt idx="6">
                  <c:v>578</c:v>
                </c:pt>
                <c:pt idx="7">
                  <c:v>578</c:v>
                </c:pt>
                <c:pt idx="8">
                  <c:v>602</c:v>
                </c:pt>
                <c:pt idx="9">
                  <c:v>602</c:v>
                </c:pt>
                <c:pt idx="10">
                  <c:v>608</c:v>
                </c:pt>
                <c:pt idx="11">
                  <c:v>608</c:v>
                </c:pt>
                <c:pt idx="12">
                  <c:v>630</c:v>
                </c:pt>
                <c:pt idx="13">
                  <c:v>630</c:v>
                </c:pt>
                <c:pt idx="14">
                  <c:v>630</c:v>
                </c:pt>
                <c:pt idx="15">
                  <c:v>636</c:v>
                </c:pt>
              </c:numCache>
            </c:numRef>
          </c:val>
          <c:smooth val="0"/>
        </c:ser>
        <c:ser>
          <c:idx val="2"/>
          <c:order val="2"/>
          <c:tx>
            <c:strRef>
              <c:f>'[BRHC_TIER capturing graphs_v2 2UGU_ELIM Clinic.xlsx]TIER Capturing Progress Data'!$G$6</c:f>
              <c:strCache>
                <c:ptCount val="1"/>
                <c:pt idx="0">
                  <c:v># ART files captured in TIER.Net to Date</c:v>
                </c:pt>
              </c:strCache>
            </c:strRef>
          </c:tx>
          <c:dLbls>
            <c:txPr>
              <a:bodyPr/>
              <a:lstStyle/>
              <a:p>
                <a:pPr>
                  <a:defRPr sz="800"/>
                </a:pPr>
                <a:endParaRPr lang="en-US"/>
              </a:p>
            </c:txPr>
            <c:showLegendKey val="0"/>
            <c:showVal val="1"/>
            <c:showCatName val="0"/>
            <c:showSerName val="0"/>
            <c:showPercent val="0"/>
            <c:showBubbleSize val="0"/>
            <c:showLeaderLines val="0"/>
          </c:dLbls>
          <c:cat>
            <c:strRef>
              <c:f>'[BRHC_TIER capturing graphs_v2 2UGU_ELIM Clinic.xlsx]TIER Capturing Progress Data'!$D$7:$D$22</c:f>
              <c:strCache>
                <c:ptCount val="16"/>
                <c:pt idx="0">
                  <c:v>30Jun12-TIER Phase 0</c:v>
                </c:pt>
                <c:pt idx="1">
                  <c:v>14Jul12-TIER Phase 0</c:v>
                </c:pt>
                <c:pt idx="2">
                  <c:v>31Jul12-TIER Phase 0</c:v>
                </c:pt>
                <c:pt idx="3">
                  <c:v>14Aug12-TIER Phase 1</c:v>
                </c:pt>
                <c:pt idx="4">
                  <c:v>31Aug12-TIER Phase 2</c:v>
                </c:pt>
                <c:pt idx="5">
                  <c:v>14Sep12-TIER Phase 2</c:v>
                </c:pt>
                <c:pt idx="6">
                  <c:v>30Sep12-TIER Phase 2</c:v>
                </c:pt>
                <c:pt idx="7">
                  <c:v>14Oct12-TIER Phase 2</c:v>
                </c:pt>
                <c:pt idx="8">
                  <c:v>31Oct12-TIER Phase 2</c:v>
                </c:pt>
                <c:pt idx="9">
                  <c:v>14Nov12-TIER Phase 2</c:v>
                </c:pt>
                <c:pt idx="10">
                  <c:v>30Nov12-TIER Phase 2</c:v>
                </c:pt>
                <c:pt idx="11">
                  <c:v>14Dec12-TIER Phase 3</c:v>
                </c:pt>
                <c:pt idx="12">
                  <c:v>31Dec12-TIER Phase 4</c:v>
                </c:pt>
                <c:pt idx="13">
                  <c:v>14Jan13-TIER Phase 4</c:v>
                </c:pt>
                <c:pt idx="14">
                  <c:v>31Jan13-TIER Phase 4</c:v>
                </c:pt>
                <c:pt idx="15">
                  <c:v>14Feb13-TIER Phase 5</c:v>
                </c:pt>
              </c:strCache>
            </c:strRef>
          </c:cat>
          <c:val>
            <c:numRef>
              <c:f>'[BRHC_TIER capturing graphs_v2 2UGU_ELIM Clinic.xlsx]TIER Capturing Progress Data'!$G$7:$G$22</c:f>
              <c:numCache>
                <c:formatCode>General</c:formatCode>
                <c:ptCount val="16"/>
                <c:pt idx="0">
                  <c:v>0</c:v>
                </c:pt>
                <c:pt idx="1">
                  <c:v>0</c:v>
                </c:pt>
                <c:pt idx="2">
                  <c:v>0</c:v>
                </c:pt>
                <c:pt idx="3">
                  <c:v>0</c:v>
                </c:pt>
                <c:pt idx="4">
                  <c:v>25</c:v>
                </c:pt>
                <c:pt idx="5">
                  <c:v>25</c:v>
                </c:pt>
                <c:pt idx="6">
                  <c:v>25</c:v>
                </c:pt>
                <c:pt idx="7">
                  <c:v>203</c:v>
                </c:pt>
                <c:pt idx="8">
                  <c:v>203</c:v>
                </c:pt>
                <c:pt idx="9">
                  <c:v>203</c:v>
                </c:pt>
                <c:pt idx="10">
                  <c:v>203</c:v>
                </c:pt>
                <c:pt idx="11">
                  <c:v>319</c:v>
                </c:pt>
                <c:pt idx="12">
                  <c:v>705</c:v>
                </c:pt>
                <c:pt idx="13">
                  <c:v>705</c:v>
                </c:pt>
                <c:pt idx="14">
                  <c:v>705</c:v>
                </c:pt>
                <c:pt idx="15">
                  <c:v>859</c:v>
                </c:pt>
              </c:numCache>
            </c:numRef>
          </c:val>
          <c:smooth val="0"/>
        </c:ser>
        <c:ser>
          <c:idx val="3"/>
          <c:order val="3"/>
          <c:tx>
            <c:strRef>
              <c:f>'[BRHC_TIER capturing graphs_v2 2UGU_ELIM Clinic.xlsx]TIER Capturing Progress Data'!$H$6</c:f>
              <c:strCache>
                <c:ptCount val="1"/>
                <c:pt idx="0">
                  <c:v>Back capture target</c:v>
                </c:pt>
              </c:strCache>
            </c:strRef>
          </c:tx>
          <c:spPr>
            <a:ln cmpd="dbl">
              <a:prstDash val="lgDash"/>
            </a:ln>
            <a:effectLst>
              <a:glow rad="101600">
                <a:schemeClr val="accent2">
                  <a:satMod val="175000"/>
                  <a:alpha val="40000"/>
                </a:schemeClr>
              </a:glow>
            </a:effectLst>
          </c:spPr>
          <c:marker>
            <c:spPr>
              <a:pattFill prst="pct5">
                <a:fgClr>
                  <a:schemeClr val="accent1"/>
                </a:fgClr>
                <a:bgClr>
                  <a:schemeClr val="bg1"/>
                </a:bgClr>
              </a:pattFill>
              <a:effectLst>
                <a:glow rad="101600">
                  <a:schemeClr val="accent2">
                    <a:satMod val="175000"/>
                    <a:alpha val="40000"/>
                  </a:schemeClr>
                </a:glow>
              </a:effectLst>
            </c:spPr>
          </c:marker>
          <c:dLbls>
            <c:txPr>
              <a:bodyPr/>
              <a:lstStyle/>
              <a:p>
                <a:pPr>
                  <a:defRPr sz="800"/>
                </a:pPr>
                <a:endParaRPr lang="en-US"/>
              </a:p>
            </c:txPr>
            <c:dLblPos val="t"/>
            <c:showLegendKey val="0"/>
            <c:showVal val="1"/>
            <c:showCatName val="0"/>
            <c:showSerName val="0"/>
            <c:showPercent val="0"/>
            <c:showBubbleSize val="0"/>
            <c:showLeaderLines val="0"/>
          </c:dLbls>
          <c:cat>
            <c:strRef>
              <c:f>'[BRHC_TIER capturing graphs_v2 2UGU_ELIM Clinic.xlsx]TIER Capturing Progress Data'!$D$7:$D$22</c:f>
              <c:strCache>
                <c:ptCount val="16"/>
                <c:pt idx="0">
                  <c:v>30Jun12-TIER Phase 0</c:v>
                </c:pt>
                <c:pt idx="1">
                  <c:v>14Jul12-TIER Phase 0</c:v>
                </c:pt>
                <c:pt idx="2">
                  <c:v>31Jul12-TIER Phase 0</c:v>
                </c:pt>
                <c:pt idx="3">
                  <c:v>14Aug12-TIER Phase 1</c:v>
                </c:pt>
                <c:pt idx="4">
                  <c:v>31Aug12-TIER Phase 2</c:v>
                </c:pt>
                <c:pt idx="5">
                  <c:v>14Sep12-TIER Phase 2</c:v>
                </c:pt>
                <c:pt idx="6">
                  <c:v>30Sep12-TIER Phase 2</c:v>
                </c:pt>
                <c:pt idx="7">
                  <c:v>14Oct12-TIER Phase 2</c:v>
                </c:pt>
                <c:pt idx="8">
                  <c:v>31Oct12-TIER Phase 2</c:v>
                </c:pt>
                <c:pt idx="9">
                  <c:v>14Nov12-TIER Phase 2</c:v>
                </c:pt>
                <c:pt idx="10">
                  <c:v>30Nov12-TIER Phase 2</c:v>
                </c:pt>
                <c:pt idx="11">
                  <c:v>14Dec12-TIER Phase 3</c:v>
                </c:pt>
                <c:pt idx="12">
                  <c:v>31Dec12-TIER Phase 4</c:v>
                </c:pt>
                <c:pt idx="13">
                  <c:v>14Jan13-TIER Phase 4</c:v>
                </c:pt>
                <c:pt idx="14">
                  <c:v>31Jan13-TIER Phase 4</c:v>
                </c:pt>
                <c:pt idx="15">
                  <c:v>14Feb13-TIER Phase 5</c:v>
                </c:pt>
              </c:strCache>
            </c:strRef>
          </c:cat>
          <c:val>
            <c:numRef>
              <c:f>'[BRHC_TIER capturing graphs_v2 2UGU_ELIM Clinic.xlsx]TIER Capturing Progress Data'!$H$7:$H$22</c:f>
              <c:numCache>
                <c:formatCode>General</c:formatCode>
                <c:ptCount val="16"/>
                <c:pt idx="0">
                  <c:v>0</c:v>
                </c:pt>
                <c:pt idx="1">
                  <c:v>0</c:v>
                </c:pt>
                <c:pt idx="2">
                  <c:v>0</c:v>
                </c:pt>
                <c:pt idx="3">
                  <c:v>0</c:v>
                </c:pt>
                <c:pt idx="4">
                  <c:v>20</c:v>
                </c:pt>
                <c:pt idx="5">
                  <c:v>200</c:v>
                </c:pt>
                <c:pt idx="6">
                  <c:v>400</c:v>
                </c:pt>
                <c:pt idx="7">
                  <c:v>600</c:v>
                </c:pt>
                <c:pt idx="8">
                  <c:v>786</c:v>
                </c:pt>
                <c:pt idx="9">
                  <c:v>786</c:v>
                </c:pt>
                <c:pt idx="10">
                  <c:v>786</c:v>
                </c:pt>
                <c:pt idx="11">
                  <c:v>828</c:v>
                </c:pt>
                <c:pt idx="12">
                  <c:v>828</c:v>
                </c:pt>
                <c:pt idx="13">
                  <c:v>828</c:v>
                </c:pt>
                <c:pt idx="14">
                  <c:v>828</c:v>
                </c:pt>
                <c:pt idx="15">
                  <c:v>859</c:v>
                </c:pt>
              </c:numCache>
            </c:numRef>
          </c:val>
          <c:smooth val="0"/>
        </c:ser>
        <c:ser>
          <c:idx val="4"/>
          <c:order val="4"/>
          <c:tx>
            <c:strRef>
              <c:f>'[BRHC_TIER capturing graphs_v2 2UGU_ELIM Clinic.xlsx]TIER Capturing Progress Data'!$I$6</c:f>
              <c:strCache>
                <c:ptCount val="1"/>
                <c:pt idx="0">
                  <c:v>Defaulter &gt; 90 days</c:v>
                </c:pt>
              </c:strCache>
            </c:strRef>
          </c:tx>
          <c:cat>
            <c:strRef>
              <c:f>'[BRHC_TIER capturing graphs_v2 2UGU_ELIM Clinic.xlsx]TIER Capturing Progress Data'!$D$7:$D$22</c:f>
              <c:strCache>
                <c:ptCount val="16"/>
                <c:pt idx="0">
                  <c:v>30Jun12-TIER Phase 0</c:v>
                </c:pt>
                <c:pt idx="1">
                  <c:v>14Jul12-TIER Phase 0</c:v>
                </c:pt>
                <c:pt idx="2">
                  <c:v>31Jul12-TIER Phase 0</c:v>
                </c:pt>
                <c:pt idx="3">
                  <c:v>14Aug12-TIER Phase 1</c:v>
                </c:pt>
                <c:pt idx="4">
                  <c:v>31Aug12-TIER Phase 2</c:v>
                </c:pt>
                <c:pt idx="5">
                  <c:v>14Sep12-TIER Phase 2</c:v>
                </c:pt>
                <c:pt idx="6">
                  <c:v>30Sep12-TIER Phase 2</c:v>
                </c:pt>
                <c:pt idx="7">
                  <c:v>14Oct12-TIER Phase 2</c:v>
                </c:pt>
                <c:pt idx="8">
                  <c:v>31Oct12-TIER Phase 2</c:v>
                </c:pt>
                <c:pt idx="9">
                  <c:v>14Nov12-TIER Phase 2</c:v>
                </c:pt>
                <c:pt idx="10">
                  <c:v>30Nov12-TIER Phase 2</c:v>
                </c:pt>
                <c:pt idx="11">
                  <c:v>14Dec12-TIER Phase 3</c:v>
                </c:pt>
                <c:pt idx="12">
                  <c:v>31Dec12-TIER Phase 4</c:v>
                </c:pt>
                <c:pt idx="13">
                  <c:v>14Jan13-TIER Phase 4</c:v>
                </c:pt>
                <c:pt idx="14">
                  <c:v>31Jan13-TIER Phase 4</c:v>
                </c:pt>
                <c:pt idx="15">
                  <c:v>14Feb13-TIER Phase 5</c:v>
                </c:pt>
              </c:strCache>
            </c:strRef>
          </c:cat>
          <c:val>
            <c:numRef>
              <c:f>'[BRHC_TIER capturing graphs_v2 2UGU_ELIM Clinic.xlsx]TIER Capturing Progress Data'!$I$7:$I$22</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c:v>
                </c:pt>
              </c:numCache>
            </c:numRef>
          </c:val>
          <c:smooth val="0"/>
        </c:ser>
        <c:dLbls>
          <c:showLegendKey val="0"/>
          <c:showVal val="0"/>
          <c:showCatName val="0"/>
          <c:showSerName val="0"/>
          <c:showPercent val="0"/>
          <c:showBubbleSize val="0"/>
        </c:dLbls>
        <c:marker val="1"/>
        <c:smooth val="0"/>
        <c:axId val="32023680"/>
        <c:axId val="32025216"/>
      </c:lineChart>
      <c:catAx>
        <c:axId val="32023680"/>
        <c:scaling>
          <c:orientation val="minMax"/>
        </c:scaling>
        <c:delete val="0"/>
        <c:axPos val="b"/>
        <c:numFmt formatCode="d\-mmm\-yy" sourceLinked="1"/>
        <c:majorTickMark val="none"/>
        <c:minorTickMark val="none"/>
        <c:tickLblPos val="nextTo"/>
        <c:txPr>
          <a:bodyPr rot="-2700000" vert="horz"/>
          <a:lstStyle/>
          <a:p>
            <a:pPr>
              <a:defRPr/>
            </a:pPr>
            <a:endParaRPr lang="en-US"/>
          </a:p>
        </c:txPr>
        <c:crossAx val="32025216"/>
        <c:crosses val="autoZero"/>
        <c:auto val="1"/>
        <c:lblAlgn val="ctr"/>
        <c:lblOffset val="100"/>
        <c:noMultiLvlLbl val="1"/>
      </c:catAx>
      <c:valAx>
        <c:axId val="32025216"/>
        <c:scaling>
          <c:orientation val="minMax"/>
        </c:scaling>
        <c:delete val="0"/>
        <c:axPos val="l"/>
        <c:majorGridlines/>
        <c:numFmt formatCode="General" sourceLinked="1"/>
        <c:majorTickMark val="none"/>
        <c:minorTickMark val="none"/>
        <c:tickLblPos val="nextTo"/>
        <c:crossAx val="32023680"/>
        <c:crosses val="autoZero"/>
        <c:crossBetween val="between"/>
      </c:valAx>
    </c:plotArea>
    <c:legend>
      <c:legendPos val="tr"/>
      <c:layout>
        <c:manualLayout>
          <c:xMode val="edge"/>
          <c:yMode val="edge"/>
          <c:x val="0.71019442515858067"/>
          <c:y val="7.0858027510976571E-2"/>
          <c:w val="0.28980552597054776"/>
          <c:h val="0.31509620276776962"/>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jpeg"/></Relationships>
</file>

<file path=ppt/drawings/drawing1.xml><?xml version="1.0" encoding="utf-8"?>
<c:userShapes xmlns:c="http://schemas.openxmlformats.org/drawingml/2006/chart">
  <cdr:relSizeAnchor xmlns:cdr="http://schemas.openxmlformats.org/drawingml/2006/chartDrawing">
    <cdr:from>
      <cdr:x>0.81193</cdr:x>
      <cdr:y>0.20238</cdr:y>
    </cdr:from>
    <cdr:to>
      <cdr:x>0.98444</cdr:x>
      <cdr:y>0.40873</cdr:y>
    </cdr:to>
    <cdr:sp macro="" textlink="">
      <cdr:nvSpPr>
        <cdr:cNvPr id="3" name="TextBox 2"/>
        <cdr:cNvSpPr txBox="1"/>
      </cdr:nvSpPr>
      <cdr:spPr>
        <a:xfrm xmlns:a="http://schemas.openxmlformats.org/drawingml/2006/main">
          <a:off x="7547658" y="1229810"/>
          <a:ext cx="1603576" cy="1253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0.80415</cdr:x>
      <cdr:y>0.16667</cdr:y>
    </cdr:from>
    <cdr:to>
      <cdr:x>0.97406</cdr:x>
      <cdr:y>0.42659</cdr:y>
    </cdr:to>
    <cdr:sp macro="" textlink="">
      <cdr:nvSpPr>
        <cdr:cNvPr id="4" name="TextBox 3"/>
        <cdr:cNvSpPr txBox="1"/>
      </cdr:nvSpPr>
      <cdr:spPr>
        <a:xfrm xmlns:a="http://schemas.openxmlformats.org/drawingml/2006/main">
          <a:off x="7475316" y="1012785"/>
          <a:ext cx="1579462" cy="1579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0.34839</cdr:x>
      <cdr:y>0.01536</cdr:y>
    </cdr:from>
    <cdr:to>
      <cdr:x>0.66867</cdr:x>
      <cdr:y>0.05069</cdr:y>
    </cdr:to>
    <cdr:sp macro="" textlink="">
      <cdr:nvSpPr>
        <cdr:cNvPr id="2" name="TextBox 1"/>
        <cdr:cNvSpPr txBox="1"/>
      </cdr:nvSpPr>
      <cdr:spPr>
        <a:xfrm xmlns:a="http://schemas.openxmlformats.org/drawingml/2006/main">
          <a:off x="3240368" y="93382"/>
          <a:ext cx="2978897" cy="21478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FFF7303B-3687-4C62-9F25-686289552138}" type="TxLink">
            <a:rPr lang="en-ZA" sz="1600" b="1"/>
            <a:pPr algn="ctr"/>
            <a:t>Elim Clinic</a:t>
          </a:fld>
          <a:endParaRPr lang="en-ZA" sz="1600" b="1" dirty="0"/>
        </a:p>
      </cdr:txBody>
    </cdr:sp>
  </cdr:relSizeAnchor>
  <cdr:relSizeAnchor xmlns:cdr="http://schemas.openxmlformats.org/drawingml/2006/chartDrawing">
    <cdr:from>
      <cdr:x>0.72992</cdr:x>
      <cdr:y>0.32838</cdr:y>
    </cdr:from>
    <cdr:to>
      <cdr:x>0.94749</cdr:x>
      <cdr:y>0.93243</cdr:y>
    </cdr:to>
    <cdr:pic>
      <cdr:nvPicPr>
        <cdr:cNvPr id="7" name="Picture 6" descr="C:\Users\BRHC\AppData\Local\Microsoft\Windows\Temporary Internet Files\Content.Outlook\DKD004II\branding verticle.jpg"/>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790668" y="1995323"/>
          <a:ext cx="2024116" cy="3670409"/>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889938" cy="488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FontTx/>
              <a:buNone/>
              <a:defRPr sz="1200" smtClean="0">
                <a:latin typeface="Times New Roman" charset="0"/>
              </a:defRPr>
            </a:lvl1pPr>
          </a:lstStyle>
          <a:p>
            <a:pPr>
              <a:defRPr/>
            </a:pPr>
            <a:endParaRPr lang="en-US"/>
          </a:p>
        </p:txBody>
      </p:sp>
      <p:sp>
        <p:nvSpPr>
          <p:cNvPr id="4099" name="Rectangle 3"/>
          <p:cNvSpPr>
            <a:spLocks noGrp="1" noChangeArrowheads="1"/>
          </p:cNvSpPr>
          <p:nvPr>
            <p:ph type="dt" sz="quarter" idx="1"/>
          </p:nvPr>
        </p:nvSpPr>
        <p:spPr bwMode="auto">
          <a:xfrm>
            <a:off x="3779150" y="1"/>
            <a:ext cx="2889938" cy="488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FontTx/>
              <a:buNone/>
              <a:defRPr sz="1200" smtClean="0">
                <a:latin typeface="Times New Roman" charset="0"/>
              </a:defRPr>
            </a:lvl1pPr>
          </a:lstStyle>
          <a:p>
            <a:pPr>
              <a:defRPr/>
            </a:pPr>
            <a:endParaRPr lang="en-US"/>
          </a:p>
        </p:txBody>
      </p:sp>
      <p:sp>
        <p:nvSpPr>
          <p:cNvPr id="4100" name="Rectangle 4"/>
          <p:cNvSpPr>
            <a:spLocks noGrp="1" noChangeArrowheads="1"/>
          </p:cNvSpPr>
          <p:nvPr>
            <p:ph type="ftr" sz="quarter" idx="2"/>
          </p:nvPr>
        </p:nvSpPr>
        <p:spPr bwMode="auto">
          <a:xfrm>
            <a:off x="0" y="9287535"/>
            <a:ext cx="2889938" cy="4882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buClrTx/>
              <a:buFontTx/>
              <a:buNone/>
              <a:defRPr sz="1200" smtClean="0">
                <a:latin typeface="Times New Roman" charset="0"/>
              </a:defRPr>
            </a:lvl1pPr>
          </a:lstStyle>
          <a:p>
            <a:pPr>
              <a:defRPr/>
            </a:pPr>
            <a:endParaRPr lang="en-US"/>
          </a:p>
        </p:txBody>
      </p:sp>
      <p:sp>
        <p:nvSpPr>
          <p:cNvPr id="4101" name="Rectangle 5"/>
          <p:cNvSpPr>
            <a:spLocks noGrp="1" noChangeArrowheads="1"/>
          </p:cNvSpPr>
          <p:nvPr>
            <p:ph type="sldNum" sz="quarter" idx="3"/>
          </p:nvPr>
        </p:nvSpPr>
        <p:spPr bwMode="auto">
          <a:xfrm>
            <a:off x="3779150" y="9287535"/>
            <a:ext cx="2889938" cy="4882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ClrTx/>
              <a:buFontTx/>
              <a:buNone/>
              <a:defRPr sz="1200" smtClean="0">
                <a:latin typeface="Times New Roman" charset="0"/>
              </a:defRPr>
            </a:lvl1pPr>
          </a:lstStyle>
          <a:p>
            <a:pPr>
              <a:defRPr/>
            </a:pPr>
            <a:fld id="{0931919A-031A-4681-8D3C-7DC1A113B849}" type="slidenum">
              <a:rPr lang="en-US"/>
              <a:pPr>
                <a:defRPr/>
              </a:pPr>
              <a:t>‹#›</a:t>
            </a:fld>
            <a:endParaRPr lang="en-US"/>
          </a:p>
        </p:txBody>
      </p:sp>
    </p:spTree>
    <p:extLst>
      <p:ext uri="{BB962C8B-B14F-4D97-AF65-F5344CB8AC3E}">
        <p14:creationId xmlns:p14="http://schemas.microsoft.com/office/powerpoint/2010/main" val="202797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889938" cy="479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FontTx/>
              <a:buNone/>
              <a:defRPr sz="1200" smtClean="0">
                <a:latin typeface="Times New Roman" charset="0"/>
              </a:defRPr>
            </a:lvl1pPr>
          </a:lstStyle>
          <a:p>
            <a:pPr>
              <a:defRPr/>
            </a:pPr>
            <a:endParaRPr lang="en-US"/>
          </a:p>
        </p:txBody>
      </p:sp>
      <p:sp>
        <p:nvSpPr>
          <p:cNvPr id="65539" name="Rectangle 3"/>
          <p:cNvSpPr>
            <a:spLocks noGrp="1" noChangeArrowheads="1"/>
          </p:cNvSpPr>
          <p:nvPr>
            <p:ph type="dt" idx="1"/>
          </p:nvPr>
        </p:nvSpPr>
        <p:spPr bwMode="auto">
          <a:xfrm>
            <a:off x="3779150" y="0"/>
            <a:ext cx="2889938" cy="479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FontTx/>
              <a:buNone/>
              <a:defRPr sz="1200" smtClean="0">
                <a:latin typeface="Times New Roman"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735013" y="719138"/>
            <a:ext cx="5199062" cy="36798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889212" y="4639601"/>
            <a:ext cx="4890665" cy="43979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9277535"/>
            <a:ext cx="2889938" cy="4799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buClrTx/>
              <a:buFontTx/>
              <a:buNone/>
              <a:defRPr sz="1200" smtClean="0">
                <a:latin typeface="Times New Roman" charset="0"/>
              </a:defRPr>
            </a:lvl1pPr>
          </a:lstStyle>
          <a:p>
            <a:pPr>
              <a:defRPr/>
            </a:pPr>
            <a:endParaRPr lang="en-US"/>
          </a:p>
        </p:txBody>
      </p:sp>
      <p:sp>
        <p:nvSpPr>
          <p:cNvPr id="65543" name="Rectangle 7"/>
          <p:cNvSpPr>
            <a:spLocks noGrp="1" noChangeArrowheads="1"/>
          </p:cNvSpPr>
          <p:nvPr>
            <p:ph type="sldNum" sz="quarter" idx="5"/>
          </p:nvPr>
        </p:nvSpPr>
        <p:spPr bwMode="auto">
          <a:xfrm>
            <a:off x="3779150" y="9277535"/>
            <a:ext cx="2889938" cy="4799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ClrTx/>
              <a:buFontTx/>
              <a:buNone/>
              <a:defRPr sz="1200" smtClean="0">
                <a:latin typeface="Times New Roman" charset="0"/>
              </a:defRPr>
            </a:lvl1pPr>
          </a:lstStyle>
          <a:p>
            <a:pPr>
              <a:defRPr/>
            </a:pPr>
            <a:fld id="{0E98945F-7E39-4DE2-A1E5-A6349D07CC4F}" type="slidenum">
              <a:rPr lang="en-US"/>
              <a:pPr>
                <a:defRPr/>
              </a:pPr>
              <a:t>‹#›</a:t>
            </a:fld>
            <a:endParaRPr lang="en-US"/>
          </a:p>
        </p:txBody>
      </p:sp>
    </p:spTree>
    <p:extLst>
      <p:ext uri="{BB962C8B-B14F-4D97-AF65-F5344CB8AC3E}">
        <p14:creationId xmlns:p14="http://schemas.microsoft.com/office/powerpoint/2010/main" val="3067297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8ECBE5A-5B5A-4109-962F-9E12D89BF2F1}" type="slidenum">
              <a:rPr lang="en-US"/>
              <a:pPr/>
              <a:t>1</a:t>
            </a:fld>
            <a:endParaRPr lang="en-US" dirty="0"/>
          </a:p>
        </p:txBody>
      </p:sp>
      <p:sp>
        <p:nvSpPr>
          <p:cNvPr id="45059" name="Rectangle 2"/>
          <p:cNvSpPr>
            <a:spLocks noGrp="1" noRot="1" noChangeAspect="1" noChangeArrowheads="1" noTextEdit="1"/>
          </p:cNvSpPr>
          <p:nvPr>
            <p:ph type="sldImg"/>
          </p:nvPr>
        </p:nvSpPr>
        <p:spPr>
          <a:xfrm>
            <a:off x="744538" y="733425"/>
            <a:ext cx="5181600" cy="3667125"/>
          </a:xfrm>
          <a:solidFill>
            <a:srgbClr val="FFFFFF"/>
          </a:solidFill>
          <a:ln/>
        </p:spPr>
      </p:sp>
      <p:sp>
        <p:nvSpPr>
          <p:cNvPr id="45060" name="Rectangle 3"/>
          <p:cNvSpPr>
            <a:spLocks noGrp="1" noChangeArrowheads="1"/>
          </p:cNvSpPr>
          <p:nvPr>
            <p:ph type="body" idx="1"/>
          </p:nvPr>
        </p:nvSpPr>
        <p:spPr>
          <a:xfrm>
            <a:off x="666909" y="4644601"/>
            <a:ext cx="5335270" cy="4397954"/>
          </a:xfrm>
          <a:solidFill>
            <a:srgbClr val="FFFFFF"/>
          </a:solidFill>
          <a:ln>
            <a:solidFill>
              <a:srgbClr val="000000"/>
            </a:solidFill>
          </a:ln>
        </p:spPr>
        <p:txBody>
          <a:bodyPr/>
          <a:lstStyle/>
          <a:p>
            <a:pPr eaLnBrk="1" hangingPunct="1"/>
            <a:r>
              <a:rPr lang="en-US" dirty="0" smtClean="0"/>
              <a:t>Thank</a:t>
            </a:r>
            <a:r>
              <a:rPr lang="en-US" baseline="0" dirty="0" smtClean="0"/>
              <a:t> you </a:t>
            </a:r>
          </a:p>
          <a:p>
            <a:pPr eaLnBrk="1" hangingPunct="1"/>
            <a:r>
              <a:rPr lang="en-US" baseline="0" dirty="0" smtClean="0">
                <a:solidFill>
                  <a:srgbClr val="FF0000"/>
                </a:solidFill>
              </a:rPr>
              <a:t>I’ll be briefly outlining the monitoring approach that we at BroadReach developed in order to monitor the implementation of the TIER.Net system at the qualifying facilities that we are supporting</a:t>
            </a:r>
          </a:p>
          <a:p>
            <a:pPr eaLnBrk="1" hangingPunct="1"/>
            <a:r>
              <a:rPr lang="en-US" baseline="0" dirty="0" smtClean="0">
                <a:solidFill>
                  <a:srgbClr val="FF0000"/>
                </a:solidFill>
              </a:rPr>
              <a:t>After this I’ll be discussing some of the lessons learned from the implementation</a:t>
            </a:r>
            <a:endParaRPr lang="en-US" dirty="0" smtClean="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r>
              <a:rPr lang="en-GB" sz="1200" b="0" kern="1200" dirty="0" smtClean="0">
                <a:solidFill>
                  <a:schemeClr val="tx1"/>
                </a:solidFill>
                <a:latin typeface="Times New Roman" charset="0"/>
                <a:ea typeface="+mn-ea"/>
                <a:cs typeface="Times New Roman" charset="0"/>
              </a:rPr>
              <a:t>Well into the TIER rollout an additional problem surfaced where it became clear that back capturing was not being monitored and this lack of monitoring was reducing the perceived urgency of the task. In response, the BRHC team developed a set of graphs to assist the manager responsible for monitoring rollout.  </a:t>
            </a:r>
            <a:endParaRPr lang="en-GB" sz="1200" b="0" kern="1200" dirty="0" smtClean="0">
              <a:solidFill>
                <a:schemeClr val="tx1"/>
              </a:solidFill>
              <a:latin typeface="Times New Roman" charset="0"/>
              <a:ea typeface="+mn-ea"/>
              <a:cs typeface="Times New Roman" charset="0"/>
            </a:endParaRPr>
          </a:p>
          <a:p>
            <a:r>
              <a:rPr lang="en-GB" sz="1200" b="0" kern="1200" dirty="0" smtClean="0">
                <a:solidFill>
                  <a:schemeClr val="tx1"/>
                </a:solidFill>
                <a:latin typeface="Times New Roman" charset="0"/>
                <a:ea typeface="+mn-ea"/>
                <a:cs typeface="Times New Roman" charset="0"/>
              </a:rPr>
              <a:t>A </a:t>
            </a:r>
            <a:r>
              <a:rPr lang="en-GB" sz="1200" b="0" kern="1200" dirty="0" smtClean="0">
                <a:solidFill>
                  <a:schemeClr val="tx1"/>
                </a:solidFill>
                <a:latin typeface="Times New Roman" charset="0"/>
                <a:ea typeface="+mn-ea"/>
                <a:cs typeface="Times New Roman" charset="0"/>
              </a:rPr>
              <a:t>back capture target was agreed with the capturing staff and progress was monitored against this target and the actual target (total number of files requiring back capture). This gave a visual representation of the actual back capturing being completed vs. the required back capturing target over a specified time frame (see Figure 3). A second graph was also developed to assist with ART monitoring and use of data in facilities</a:t>
            </a:r>
            <a:r>
              <a:rPr lang="en-GB" sz="900" b="0" kern="1200" dirty="0" smtClean="0">
                <a:solidFill>
                  <a:schemeClr val="tx1"/>
                </a:solidFill>
                <a:latin typeface="Times New Roman" charset="0"/>
                <a:ea typeface="+mn-ea"/>
                <a:cs typeface="Times New Roman" charset="0"/>
              </a:rPr>
              <a:t>. </a:t>
            </a:r>
            <a:endParaRPr lang="en-ZA" sz="900" b="0" kern="1200" dirty="0">
              <a:solidFill>
                <a:schemeClr val="tx1"/>
              </a:solidFill>
              <a:latin typeface="Times New Roman" charset="0"/>
              <a:ea typeface="+mn-ea"/>
              <a:cs typeface="Times New Roman" charset="0"/>
            </a:endParaRPr>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r>
              <a:rPr lang="en-GB" sz="1200" b="1" kern="1200" dirty="0" smtClean="0">
                <a:solidFill>
                  <a:schemeClr val="tx1"/>
                </a:solidFill>
                <a:latin typeface="Times New Roman" charset="0"/>
                <a:ea typeface="+mn-ea"/>
                <a:cs typeface="Times New Roman" charset="0"/>
              </a:rPr>
              <a:t>Well into the TIER rollout an additional problem surfaced where it became clear that back capturing was not being monitored and this lack of monitoring was reducing the perceived urgency of the task. In response, the BRHC team developed a set of graphs to assist the manager responsible for monitoring rollout.  A back capture target was agreed with the capturing staff and progress was monitored against this target and the actual target (total number of files requiring back capture). This gave a visual representation of the actual back capturing being completed vs. the required back capturing target over a specified time frame (see Figure 3). A second graph was also developed to assist with ART monitoring and use of data in facilities</a:t>
            </a:r>
            <a:r>
              <a:rPr lang="en-GB" sz="900" b="1" kern="1200" dirty="0" smtClean="0">
                <a:solidFill>
                  <a:schemeClr val="tx1"/>
                </a:solidFill>
                <a:latin typeface="Times New Roman" charset="0"/>
                <a:ea typeface="+mn-ea"/>
                <a:cs typeface="Times New Roman" charset="0"/>
              </a:rPr>
              <a:t>. </a:t>
            </a:r>
            <a:endParaRPr lang="en-ZA" sz="900" b="1" kern="1200" dirty="0">
              <a:solidFill>
                <a:schemeClr val="tx1"/>
              </a:solidFill>
              <a:latin typeface="Times New Roman" charset="0"/>
              <a:ea typeface="+mn-ea"/>
              <a:cs typeface="Times New Roman" charset="0"/>
            </a:endParaRPr>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16</a:t>
            </a:fld>
            <a:endParaRPr lang="en-US"/>
          </a:p>
        </p:txBody>
      </p:sp>
    </p:spTree>
    <p:extLst>
      <p:ext uri="{BB962C8B-B14F-4D97-AF65-F5344CB8AC3E}">
        <p14:creationId xmlns:p14="http://schemas.microsoft.com/office/powerpoint/2010/main" val="256257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like to acknowledge</a:t>
            </a:r>
            <a:r>
              <a:rPr lang="en-US" baseline="0" dirty="0" smtClean="0"/>
              <a:t> the team that     .</a:t>
            </a:r>
            <a:endParaRPr lang="en-ZA" dirty="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ZA" dirty="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dirty="0" smtClean="0"/>
              <a:t>Standardized</a:t>
            </a:r>
            <a:r>
              <a:rPr lang="en-GB" sz="1200" b="0" baseline="0" dirty="0" smtClean="0"/>
              <a:t> </a:t>
            </a:r>
            <a:r>
              <a:rPr lang="en-GB" sz="1200" b="0" baseline="0" dirty="0" smtClean="0"/>
              <a:t>clinical stationary released</a:t>
            </a:r>
            <a:endParaRPr lang="en-GB" sz="1200" b="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ZA" sz="1200" b="0" dirty="0" smtClean="0"/>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E98945F-7E39-4DE2-A1E5-A6349D07CC4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0" y="5943097"/>
            <a:ext cx="10688638" cy="16200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
                <a:srgbClr val="00335B"/>
              </a:buClr>
              <a:buSzTx/>
              <a:buFontTx/>
              <a:buChar char="•"/>
              <a:tabLst/>
            </a:pPr>
            <a:endParaRPr kumimoji="0" lang="en-ZA" sz="2400" b="0" i="0" u="none" strike="noStrike" cap="none" normalizeH="0" baseline="0" smtClean="0">
              <a:ln>
                <a:noFill/>
              </a:ln>
              <a:solidFill>
                <a:schemeClr val="tx1"/>
              </a:solidFill>
              <a:effectLst/>
              <a:latin typeface="Arial" charset="0"/>
              <a:cs typeface="Times New Roman" charset="0"/>
            </a:endParaRPr>
          </a:p>
        </p:txBody>
      </p:sp>
      <p:sp>
        <p:nvSpPr>
          <p:cNvPr id="6" name="Text Box 6"/>
          <p:cNvSpPr txBox="1">
            <a:spLocks noChangeArrowheads="1"/>
          </p:cNvSpPr>
          <p:nvPr userDrawn="1"/>
        </p:nvSpPr>
        <p:spPr bwMode="auto">
          <a:xfrm>
            <a:off x="508000" y="6117140"/>
            <a:ext cx="2635250" cy="1246495"/>
          </a:xfrm>
          <a:prstGeom prst="rect">
            <a:avLst/>
          </a:prstGeom>
          <a:noFill/>
          <a:ln w="9525">
            <a:noFill/>
            <a:miter lim="800000"/>
            <a:headEnd/>
            <a:tailEnd/>
          </a:ln>
        </p:spPr>
        <p:txBody>
          <a:bodyPr wrap="square" lIns="0" tIns="0" rIns="0" bIns="0">
            <a:spAutoFit/>
          </a:bodyPr>
          <a:lstStyle/>
          <a:p>
            <a:pPr defTabSz="1042988">
              <a:spcBef>
                <a:spcPct val="20000"/>
              </a:spcBef>
              <a:buClrTx/>
              <a:buFontTx/>
              <a:buNone/>
            </a:pPr>
            <a:r>
              <a:rPr lang="en-US" sz="1100" b="1" dirty="0" smtClean="0">
                <a:solidFill>
                  <a:srgbClr val="00335B"/>
                </a:solidFill>
                <a:latin typeface="Arial Narrow" pitchFamily="34" charset="0"/>
              </a:rPr>
              <a:t>BroadReach Healthcare (Pty)Ltd</a:t>
            </a:r>
          </a:p>
          <a:p>
            <a:pPr>
              <a:buNone/>
            </a:pPr>
            <a:r>
              <a:rPr lang="en-US" sz="1000" dirty="0" smtClean="0"/>
              <a:t>Park Lane Office Park</a:t>
            </a:r>
            <a:endParaRPr lang="en-ZA" sz="1000" dirty="0" smtClean="0"/>
          </a:p>
          <a:p>
            <a:pPr>
              <a:buNone/>
            </a:pPr>
            <a:r>
              <a:rPr lang="en-US" sz="1000" dirty="0" smtClean="0"/>
              <a:t>Block B, Lobby 1, First Floor</a:t>
            </a:r>
            <a:endParaRPr lang="en-ZA" sz="1000" dirty="0" smtClean="0"/>
          </a:p>
          <a:p>
            <a:pPr>
              <a:buNone/>
            </a:pPr>
            <a:r>
              <a:rPr lang="en-US" sz="1000" dirty="0" err="1" smtClean="0"/>
              <a:t>cnr</a:t>
            </a:r>
            <a:r>
              <a:rPr lang="en-US" sz="1000" dirty="0" smtClean="0"/>
              <a:t> Alexandra Road &amp; Park Lane</a:t>
            </a:r>
            <a:endParaRPr lang="en-ZA" sz="1000" dirty="0" smtClean="0"/>
          </a:p>
          <a:p>
            <a:pPr>
              <a:buNone/>
            </a:pPr>
            <a:r>
              <a:rPr lang="en-US" sz="1000" dirty="0" smtClean="0"/>
              <a:t>Pinelands, 7405</a:t>
            </a:r>
            <a:endParaRPr lang="en-ZA" sz="1000" dirty="0" smtClean="0"/>
          </a:p>
          <a:p>
            <a:pPr>
              <a:buNone/>
            </a:pPr>
            <a:r>
              <a:rPr lang="en-US" sz="1000" dirty="0" smtClean="0"/>
              <a:t>Cape Town, South Africa</a:t>
            </a:r>
          </a:p>
          <a:p>
            <a:pPr>
              <a:buNone/>
            </a:pPr>
            <a:r>
              <a:rPr lang="en-US" sz="1000" dirty="0" smtClean="0"/>
              <a:t>Phone:   +27 21 514 8300 </a:t>
            </a:r>
            <a:endParaRPr lang="en-ZA" sz="1000" dirty="0" smtClean="0"/>
          </a:p>
          <a:p>
            <a:pPr>
              <a:buNone/>
            </a:pPr>
            <a:r>
              <a:rPr lang="en-US" sz="1000" dirty="0" smtClean="0"/>
              <a:t>Fax:       +27 21 511 5292</a:t>
            </a:r>
            <a:endParaRPr lang="en-US" sz="1100" b="1" dirty="0" smtClean="0">
              <a:solidFill>
                <a:srgbClr val="00335B"/>
              </a:solidFill>
              <a:latin typeface="Arial Narrow" pitchFamily="34" charset="0"/>
            </a:endParaRPr>
          </a:p>
        </p:txBody>
      </p:sp>
      <p:pic>
        <p:nvPicPr>
          <p:cNvPr id="7" name="Picture 6" descr="BRHC Logo gold.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6755883" y="6150135"/>
            <a:ext cx="3649928" cy="1213351"/>
          </a:xfrm>
          <a:prstGeom prst="rect">
            <a:avLst/>
          </a:prstGeom>
        </p:spPr>
      </p:pic>
      <p:sp>
        <p:nvSpPr>
          <p:cNvPr id="8" name="Text Box 7"/>
          <p:cNvSpPr txBox="1">
            <a:spLocks noChangeArrowheads="1"/>
          </p:cNvSpPr>
          <p:nvPr userDrawn="1"/>
        </p:nvSpPr>
        <p:spPr bwMode="auto">
          <a:xfrm>
            <a:off x="1033463" y="2524125"/>
            <a:ext cx="8640762" cy="892175"/>
          </a:xfrm>
          <a:prstGeom prst="rect">
            <a:avLst/>
          </a:prstGeom>
          <a:noFill/>
          <a:ln w="9525">
            <a:noFill/>
            <a:miter lim="800000"/>
            <a:headEnd/>
            <a:tailEnd/>
          </a:ln>
        </p:spPr>
        <p:txBody>
          <a:bodyPr lIns="0" tIns="0" rIns="0" bIns="0">
            <a:spAutoFit/>
          </a:bodyPr>
          <a:lstStyle/>
          <a:p>
            <a:pPr algn="ctr" defTabSz="1042988">
              <a:buClrTx/>
              <a:buFontTx/>
              <a:buNone/>
            </a:pPr>
            <a:r>
              <a:rPr lang="en-US" altLang="en-US" sz="2700" b="1" dirty="0">
                <a:solidFill>
                  <a:srgbClr val="00335B"/>
                </a:solidFill>
              </a:rPr>
              <a:t>Title of Document is 24 pt Arial Bold</a:t>
            </a:r>
          </a:p>
          <a:p>
            <a:pPr algn="ctr" defTabSz="1042988">
              <a:spcBef>
                <a:spcPct val="50000"/>
              </a:spcBef>
              <a:buClrTx/>
              <a:buFontTx/>
              <a:buNone/>
            </a:pPr>
            <a:r>
              <a:rPr lang="en-US" altLang="en-US" sz="2100" b="1" i="1" dirty="0">
                <a:solidFill>
                  <a:srgbClr val="00335B"/>
                </a:solidFill>
                <a:latin typeface="Arial Narrow" pitchFamily="34" charset="0"/>
              </a:rPr>
              <a:t>Subtitle is 18 pt Arial Narrow, Italics</a:t>
            </a:r>
          </a:p>
        </p:txBody>
      </p:sp>
      <p:sp>
        <p:nvSpPr>
          <p:cNvPr id="9" name="Text Box 8"/>
          <p:cNvSpPr txBox="1">
            <a:spLocks noChangeArrowheads="1"/>
          </p:cNvSpPr>
          <p:nvPr userDrawn="1"/>
        </p:nvSpPr>
        <p:spPr bwMode="auto">
          <a:xfrm>
            <a:off x="3790950" y="4265613"/>
            <a:ext cx="3081338" cy="641350"/>
          </a:xfrm>
          <a:prstGeom prst="rect">
            <a:avLst/>
          </a:prstGeom>
          <a:noFill/>
          <a:ln w="9525" algn="ctr">
            <a:noFill/>
            <a:miter lim="800000"/>
            <a:headEnd/>
            <a:tailEnd/>
          </a:ln>
        </p:spPr>
        <p:txBody>
          <a:bodyPr lIns="0" tIns="0" rIns="0" bIns="0">
            <a:spAutoFit/>
          </a:bodyPr>
          <a:lstStyle/>
          <a:p>
            <a:pPr algn="ctr" defTabSz="1042988">
              <a:buClrTx/>
              <a:buFontTx/>
              <a:buNone/>
            </a:pPr>
            <a:r>
              <a:rPr lang="en-US" sz="2100" b="1" dirty="0">
                <a:solidFill>
                  <a:srgbClr val="00335B"/>
                </a:solidFill>
                <a:latin typeface="Arial Narrow" pitchFamily="34" charset="0"/>
              </a:rPr>
              <a:t>Name and Location</a:t>
            </a:r>
            <a:br>
              <a:rPr lang="en-US" sz="2100" b="1" dirty="0">
                <a:solidFill>
                  <a:srgbClr val="00335B"/>
                </a:solidFill>
                <a:latin typeface="Arial Narrow" pitchFamily="34" charset="0"/>
              </a:rPr>
            </a:br>
            <a:r>
              <a:rPr lang="en-US" sz="2100" dirty="0">
                <a:solidFill>
                  <a:srgbClr val="00335B"/>
                </a:solidFill>
                <a:latin typeface="Arial Narrow" pitchFamily="34" charset="0"/>
              </a:rPr>
              <a:t>Date</a:t>
            </a:r>
          </a:p>
        </p:txBody>
      </p:sp>
      <p:grpSp>
        <p:nvGrpSpPr>
          <p:cNvPr id="10" name="Group 10"/>
          <p:cNvGrpSpPr>
            <a:grpSpLocks/>
          </p:cNvGrpSpPr>
          <p:nvPr userDrawn="1"/>
        </p:nvGrpSpPr>
        <p:grpSpPr bwMode="auto">
          <a:xfrm>
            <a:off x="1230313" y="3665538"/>
            <a:ext cx="8226425" cy="53975"/>
            <a:chOff x="283" y="479"/>
            <a:chExt cx="6188" cy="34"/>
          </a:xfrm>
        </p:grpSpPr>
        <p:sp>
          <p:nvSpPr>
            <p:cNvPr id="11" name="Line 32"/>
            <p:cNvSpPr>
              <a:spLocks noChangeShapeType="1"/>
            </p:cNvSpPr>
            <p:nvPr/>
          </p:nvSpPr>
          <p:spPr bwMode="gray">
            <a:xfrm>
              <a:off x="283" y="479"/>
              <a:ext cx="6188" cy="0"/>
            </a:xfrm>
            <a:prstGeom prst="line">
              <a:avLst/>
            </a:prstGeom>
            <a:noFill/>
            <a:ln w="28575">
              <a:solidFill>
                <a:srgbClr val="996600"/>
              </a:solidFill>
              <a:round/>
              <a:headEnd/>
              <a:tailEnd/>
            </a:ln>
          </p:spPr>
          <p:txBody>
            <a:bodyPr wrap="none" anchor="ctr"/>
            <a:lstStyle/>
            <a:p>
              <a:endParaRPr lang="en-US" dirty="0"/>
            </a:p>
          </p:txBody>
        </p:sp>
        <p:sp>
          <p:nvSpPr>
            <p:cNvPr id="12" name="Line 32"/>
            <p:cNvSpPr>
              <a:spLocks noChangeShapeType="1"/>
            </p:cNvSpPr>
            <p:nvPr/>
          </p:nvSpPr>
          <p:spPr bwMode="gray">
            <a:xfrm>
              <a:off x="283" y="513"/>
              <a:ext cx="6188" cy="0"/>
            </a:xfrm>
            <a:prstGeom prst="line">
              <a:avLst/>
            </a:prstGeom>
            <a:noFill/>
            <a:ln w="12700">
              <a:solidFill>
                <a:srgbClr val="996600"/>
              </a:solidFill>
              <a:round/>
              <a:headEnd/>
              <a:tailEnd/>
            </a:ln>
          </p:spPr>
          <p:txBody>
            <a:bodyPr wrap="none" anchor="ctr"/>
            <a:lstStyle/>
            <a:p>
              <a:endParaRPr lang="en-US" dirty="0"/>
            </a:p>
          </p:txBody>
        </p:sp>
      </p:grpSp>
      <p:grpSp>
        <p:nvGrpSpPr>
          <p:cNvPr id="13" name="Group 13"/>
          <p:cNvGrpSpPr>
            <a:grpSpLocks/>
          </p:cNvGrpSpPr>
          <p:nvPr userDrawn="1"/>
        </p:nvGrpSpPr>
        <p:grpSpPr bwMode="auto">
          <a:xfrm flipV="1">
            <a:off x="1230313" y="2217738"/>
            <a:ext cx="8226425" cy="53975"/>
            <a:chOff x="283" y="479"/>
            <a:chExt cx="6188" cy="34"/>
          </a:xfrm>
        </p:grpSpPr>
        <p:sp>
          <p:nvSpPr>
            <p:cNvPr id="14" name="Line 32"/>
            <p:cNvSpPr>
              <a:spLocks noChangeShapeType="1"/>
            </p:cNvSpPr>
            <p:nvPr/>
          </p:nvSpPr>
          <p:spPr bwMode="gray">
            <a:xfrm>
              <a:off x="283" y="479"/>
              <a:ext cx="6188" cy="0"/>
            </a:xfrm>
            <a:prstGeom prst="line">
              <a:avLst/>
            </a:prstGeom>
            <a:noFill/>
            <a:ln w="28575">
              <a:solidFill>
                <a:srgbClr val="996600"/>
              </a:solidFill>
              <a:round/>
              <a:headEnd/>
              <a:tailEnd/>
            </a:ln>
          </p:spPr>
          <p:txBody>
            <a:bodyPr wrap="none" anchor="ctr"/>
            <a:lstStyle/>
            <a:p>
              <a:endParaRPr lang="en-US" dirty="0"/>
            </a:p>
          </p:txBody>
        </p:sp>
        <p:sp>
          <p:nvSpPr>
            <p:cNvPr id="15" name="Line 32"/>
            <p:cNvSpPr>
              <a:spLocks noChangeShapeType="1"/>
            </p:cNvSpPr>
            <p:nvPr/>
          </p:nvSpPr>
          <p:spPr bwMode="gray">
            <a:xfrm>
              <a:off x="283" y="513"/>
              <a:ext cx="6188" cy="0"/>
            </a:xfrm>
            <a:prstGeom prst="line">
              <a:avLst/>
            </a:prstGeom>
            <a:noFill/>
            <a:ln w="12700">
              <a:solidFill>
                <a:srgbClr val="996600"/>
              </a:solidFill>
              <a:round/>
              <a:headEnd/>
              <a:tailEnd/>
            </a:ln>
          </p:spPr>
          <p:txBody>
            <a:bodyPr wrap="none" anchor="ctr"/>
            <a:lstStyle/>
            <a:p>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25804" y="303214"/>
            <a:ext cx="9618662" cy="441854"/>
          </a:xfrm>
          <a:prstGeom prst="rect">
            <a:avLst/>
          </a:prstGeom>
        </p:spPr>
        <p:txBody>
          <a:bodyPr/>
          <a:lstStyle/>
          <a:p>
            <a:r>
              <a:rPr lang="en-US" dirty="0" smtClean="0"/>
              <a:t>Click to edit Master title style</a:t>
            </a:r>
            <a:endParaRPr lang="en-ZA" dirty="0"/>
          </a:p>
        </p:txBody>
      </p:sp>
      <p:sp>
        <p:nvSpPr>
          <p:cNvPr id="4" name="Text Placeholder 3"/>
          <p:cNvSpPr>
            <a:spLocks noGrp="1"/>
          </p:cNvSpPr>
          <p:nvPr>
            <p:ph type="body" sz="quarter" idx="10"/>
          </p:nvPr>
        </p:nvSpPr>
        <p:spPr>
          <a:xfrm>
            <a:off x="541338" y="993775"/>
            <a:ext cx="9629775" cy="5700713"/>
          </a:xfrm>
          <a:prstGeom prst="rect">
            <a:avLst/>
          </a:prstGeom>
        </p:spPr>
        <p:txBody>
          <a:bodyPr/>
          <a:lstStyle>
            <a:lvl4pPr>
              <a:defRPr/>
            </a:lvl4pPr>
            <a:lvl5pPr marL="1485900" indent="21907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slide">
    <p:bg>
      <p:bgPr>
        <a:solidFill>
          <a:schemeClr val="bg1"/>
        </a:solid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254375" y="2814638"/>
            <a:ext cx="4092575" cy="1428750"/>
          </a:xfrm>
          <a:prstGeom prst="rect">
            <a:avLst/>
          </a:prstGeom>
          <a:noFill/>
          <a:ln w="19050">
            <a:solidFill>
              <a:schemeClr val="bg1"/>
            </a:solidFill>
            <a:prstDash val="sysDot"/>
            <a:miter lim="800000"/>
            <a:headEnd/>
            <a:tailEnd/>
          </a:ln>
        </p:spPr>
        <p:txBody>
          <a:bodyPr wrap="none" lIns="92075" tIns="46038" rIns="92075" bIns="46038" anchor="ctr"/>
          <a:lstStyle/>
          <a:p>
            <a:pPr algn="ctr">
              <a:buClrTx/>
              <a:buFontTx/>
              <a:buNone/>
            </a:pPr>
            <a:endParaRPr lang="en-US" sz="1300">
              <a:latin typeface="Zurich BT" pitchFamily="34" charset="0"/>
            </a:endParaRPr>
          </a:p>
        </p:txBody>
      </p:sp>
      <p:grpSp>
        <p:nvGrpSpPr>
          <p:cNvPr id="3" name="Group 5"/>
          <p:cNvGrpSpPr>
            <a:grpSpLocks/>
          </p:cNvGrpSpPr>
          <p:nvPr userDrawn="1"/>
        </p:nvGrpSpPr>
        <p:grpSpPr bwMode="auto">
          <a:xfrm>
            <a:off x="3406775" y="2967038"/>
            <a:ext cx="4092575" cy="1428750"/>
            <a:chOff x="2050" y="1773"/>
            <a:chExt cx="2578" cy="900"/>
          </a:xfrm>
        </p:grpSpPr>
        <p:sp>
          <p:nvSpPr>
            <p:cNvPr id="4" name="Rectangle 6"/>
            <p:cNvSpPr>
              <a:spLocks noChangeArrowheads="1"/>
            </p:cNvSpPr>
            <p:nvPr/>
          </p:nvSpPr>
          <p:spPr bwMode="auto">
            <a:xfrm>
              <a:off x="2050" y="1773"/>
              <a:ext cx="2578" cy="900"/>
            </a:xfrm>
            <a:prstGeom prst="rect">
              <a:avLst/>
            </a:prstGeom>
            <a:solidFill>
              <a:srgbClr val="FDFDFD"/>
            </a:solidFill>
            <a:ln w="76200">
              <a:solidFill>
                <a:srgbClr val="4C749C"/>
              </a:solidFill>
              <a:miter lim="800000"/>
              <a:headEnd/>
              <a:tailEnd/>
            </a:ln>
          </p:spPr>
          <p:txBody>
            <a:bodyPr wrap="none" lIns="92075" tIns="46038" rIns="92075" bIns="46038" anchor="ctr"/>
            <a:lstStyle/>
            <a:p>
              <a:pPr algn="ctr">
                <a:spcBef>
                  <a:spcPct val="20000"/>
                </a:spcBef>
                <a:buClrTx/>
                <a:buFontTx/>
                <a:buNone/>
              </a:pPr>
              <a:endParaRPr lang="en-US" b="1" dirty="0">
                <a:latin typeface="Arial Black" pitchFamily="34" charset="0"/>
              </a:endParaRPr>
            </a:p>
          </p:txBody>
        </p:sp>
        <p:sp>
          <p:nvSpPr>
            <p:cNvPr id="5" name="Rectangle 7"/>
            <p:cNvSpPr>
              <a:spLocks noChangeArrowheads="1"/>
            </p:cNvSpPr>
            <p:nvPr/>
          </p:nvSpPr>
          <p:spPr bwMode="auto">
            <a:xfrm>
              <a:off x="2050" y="1773"/>
              <a:ext cx="2578" cy="900"/>
            </a:xfrm>
            <a:prstGeom prst="rect">
              <a:avLst/>
            </a:prstGeom>
            <a:noFill/>
            <a:ln w="19050">
              <a:solidFill>
                <a:schemeClr val="bg1"/>
              </a:solidFill>
              <a:prstDash val="sysDot"/>
              <a:miter lim="800000"/>
              <a:headEnd/>
              <a:tailEnd/>
            </a:ln>
          </p:spPr>
          <p:txBody>
            <a:bodyPr wrap="none" lIns="92075" tIns="46038" rIns="92075" bIns="46038" anchor="ctr"/>
            <a:lstStyle/>
            <a:p>
              <a:pPr algn="ctr">
                <a:buClrTx/>
                <a:buFontTx/>
                <a:buNone/>
              </a:pPr>
              <a:endParaRPr lang="en-US" sz="1300">
                <a:latin typeface="Zurich BT" pitchFamily="34" charset="0"/>
              </a:endParaRPr>
            </a:p>
          </p:txBody>
        </p:sp>
      </p:grpSp>
      <p:sp>
        <p:nvSpPr>
          <p:cNvPr id="7" name="Text Placeholder 6"/>
          <p:cNvSpPr>
            <a:spLocks noGrp="1"/>
          </p:cNvSpPr>
          <p:nvPr>
            <p:ph type="body" sz="quarter" idx="10" hasCustomPrompt="1"/>
          </p:nvPr>
        </p:nvSpPr>
        <p:spPr>
          <a:xfrm>
            <a:off x="3442405" y="3374670"/>
            <a:ext cx="4008261" cy="666751"/>
          </a:xfrm>
          <a:prstGeom prst="rect">
            <a:avLst/>
          </a:prstGeom>
        </p:spPr>
        <p:txBody>
          <a:bodyPr/>
          <a:lstStyle>
            <a:lvl1pPr algn="ctr">
              <a:buNone/>
              <a:defRPr sz="2800">
                <a:latin typeface="Arial Black" pitchFamily="34" charset="0"/>
              </a:defRPr>
            </a:lvl1pPr>
            <a:lvl2pPr>
              <a:buNone/>
              <a:defRPr/>
            </a:lvl2pPr>
            <a:lvl3pPr>
              <a:buNone/>
              <a:defRPr/>
            </a:lvl3pPr>
            <a:lvl4pPr>
              <a:buNone/>
              <a:defRPr/>
            </a:lvl4pPr>
            <a:lvl5pPr>
              <a:buNone/>
              <a:defRPr/>
            </a:lvl5pPr>
          </a:lstStyle>
          <a:p>
            <a:pPr lvl="0"/>
            <a:r>
              <a:rPr lang="en-US" dirty="0" smtClean="0"/>
              <a:t>Click to edit text </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TextBox 2"/>
          <p:cNvSpPr txBox="1"/>
          <p:nvPr userDrawn="1"/>
        </p:nvSpPr>
        <p:spPr>
          <a:xfrm>
            <a:off x="485775" y="1152525"/>
            <a:ext cx="9772650" cy="4339650"/>
          </a:xfrm>
          <a:prstGeom prst="rect">
            <a:avLst/>
          </a:prstGeom>
          <a:noFill/>
        </p:spPr>
        <p:txBody>
          <a:bodyPr wrap="square" rtlCol="0">
            <a:spAutoFit/>
          </a:bodyPr>
          <a:lstStyle/>
          <a:p>
            <a:pPr algn="just">
              <a:buNone/>
            </a:pPr>
            <a:r>
              <a:rPr lang="en-ZA" sz="1200" b="1" kern="1200" dirty="0" smtClean="0">
                <a:solidFill>
                  <a:srgbClr val="002060"/>
                </a:solidFill>
                <a:latin typeface="Arial" charset="0"/>
                <a:ea typeface="Calibri"/>
                <a:cs typeface="Times New Roman"/>
              </a:rPr>
              <a:t>USAID Disclaimer</a:t>
            </a:r>
          </a:p>
          <a:p>
            <a:pPr lvl="5" algn="just"/>
            <a:endParaRPr lang="en-ZA" sz="1200" kern="1200" dirty="0" smtClean="0">
              <a:solidFill>
                <a:srgbClr val="002060"/>
              </a:solidFill>
              <a:latin typeface="Arial" charset="0"/>
              <a:ea typeface="Calibri"/>
              <a:cs typeface="Times New Roman"/>
            </a:endParaRPr>
          </a:p>
          <a:p>
            <a:pPr algn="just">
              <a:buNone/>
            </a:pPr>
            <a:r>
              <a:rPr lang="en-ZA" sz="1200" b="0" kern="1200" dirty="0" smtClean="0">
                <a:solidFill>
                  <a:srgbClr val="002060"/>
                </a:solidFill>
                <a:latin typeface="Arial" charset="0"/>
                <a:ea typeface="Calibri"/>
                <a:cs typeface="Times New Roman"/>
              </a:rPr>
              <a:t>The creation of this material was made possible by the support of the American People through the U.S. Agency for International Development (USAID) under the Cooperative Agreement No. 674-A-00-08-00008-00. The contents are the responsibility of BroadReach Healthcare and do not necessarily reflect the views of USAID or the United States Government.</a:t>
            </a:r>
          </a:p>
          <a:p>
            <a:pPr algn="just">
              <a:buNone/>
            </a:pPr>
            <a:r>
              <a:rPr lang="en-ZA" sz="1200" b="0" kern="1200" dirty="0" smtClean="0">
                <a:solidFill>
                  <a:srgbClr val="002060"/>
                </a:solidFill>
                <a:latin typeface="Arial" charset="0"/>
                <a:ea typeface="Calibri"/>
                <a:cs typeface="Times New Roman"/>
              </a:rPr>
              <a:t> </a:t>
            </a:r>
          </a:p>
          <a:p>
            <a:pPr algn="just">
              <a:buNone/>
            </a:pPr>
            <a:r>
              <a:rPr lang="en-ZA" sz="1200" b="1" kern="1200" dirty="0" smtClean="0">
                <a:solidFill>
                  <a:srgbClr val="002060"/>
                </a:solidFill>
                <a:latin typeface="Arial" charset="0"/>
                <a:ea typeface="Calibri"/>
                <a:cs typeface="Times New Roman"/>
              </a:rPr>
              <a:t>BroadReach Healthcare</a:t>
            </a:r>
          </a:p>
          <a:p>
            <a:pPr algn="just">
              <a:buNone/>
            </a:pPr>
            <a:endParaRPr lang="en-ZA" sz="1200" kern="1200" dirty="0" smtClean="0">
              <a:solidFill>
                <a:srgbClr val="002060"/>
              </a:solidFill>
              <a:latin typeface="Arial" charset="0"/>
              <a:ea typeface="Calibri"/>
              <a:cs typeface="Times New Roman"/>
            </a:endParaRPr>
          </a:p>
          <a:p>
            <a:pPr algn="just">
              <a:buNone/>
            </a:pPr>
            <a:r>
              <a:rPr lang="en-ZA" sz="1200" b="0" kern="1200" dirty="0" smtClean="0">
                <a:solidFill>
                  <a:srgbClr val="002060"/>
                </a:solidFill>
                <a:latin typeface="Arial" charset="0"/>
                <a:ea typeface="Calibri"/>
                <a:cs typeface="Times New Roman"/>
              </a:rPr>
              <a:t>BroadReach Healthcare is a global healthcare solutions company dedicated to developing and implementing large scale solutions to expand access to healthcare services across the globe. We apply our expertise in global health across five core service areas: distribution networks; health systems strengthening; patient education and community mobilisation; public-private partnerships; and strategic consulting. Across each of these service areas, our work combines best practices from the public sector with business efficiency and private sector discipline to address international health challenges and opportunities. Our hybrid public/private approach has helped BroadReach create a portfolio of innovative health projects for a diverse client base including multinational corporations, small and medium enterprises, bilateral donor agencies, multilateral development banks, and other civil society organisations. </a:t>
            </a:r>
          </a:p>
          <a:p>
            <a:pPr algn="just">
              <a:buNone/>
            </a:pPr>
            <a:endParaRPr lang="en-ZA" sz="1200" b="0" kern="1200" dirty="0" smtClean="0">
              <a:solidFill>
                <a:srgbClr val="002060"/>
              </a:solidFill>
              <a:latin typeface="Arial" charset="0"/>
              <a:ea typeface="Calibri"/>
              <a:cs typeface="Times New Roman"/>
            </a:endParaRPr>
          </a:p>
          <a:p>
            <a:pPr algn="just">
              <a:buNone/>
            </a:pPr>
            <a:r>
              <a:rPr lang="en-ZA" sz="1200" b="0" kern="1200" dirty="0" smtClean="0">
                <a:solidFill>
                  <a:srgbClr val="002060"/>
                </a:solidFill>
                <a:latin typeface="Arial" charset="0"/>
                <a:ea typeface="Calibri"/>
                <a:cs typeface="Times New Roman"/>
              </a:rPr>
              <a:t>BroadReach Healthcare has offices in Washington, DC; Cape Town and Johannesburg, South Africa; Nairobi, Kenya; Shanghai, China; and Zurich, Switzerland.  Visit www.brhc.com for further information.</a:t>
            </a:r>
          </a:p>
          <a:p>
            <a:pPr>
              <a:buNone/>
            </a:pPr>
            <a:endParaRPr lang="en-ZA" sz="1200" b="0" kern="1200" dirty="0" smtClean="0">
              <a:solidFill>
                <a:srgbClr val="002060"/>
              </a:solidFill>
              <a:latin typeface="Arial" charset="0"/>
              <a:ea typeface="Calibri"/>
              <a:cs typeface="Times New Roman"/>
            </a:endParaRPr>
          </a:p>
          <a:p>
            <a:pPr>
              <a:buNone/>
            </a:pPr>
            <a:r>
              <a:rPr lang="en-ZA" sz="1200" b="0" kern="1200" dirty="0" smtClean="0">
                <a:solidFill>
                  <a:srgbClr val="002060"/>
                </a:solidFill>
                <a:latin typeface="Arial" charset="0"/>
                <a:ea typeface="Calibri"/>
                <a:cs typeface="Times New Roman"/>
              </a:rPr>
              <a:t> BroadReach Healthcare (Pty) Ltd</a:t>
            </a:r>
          </a:p>
          <a:p>
            <a:pPr>
              <a:buNone/>
            </a:pPr>
            <a:r>
              <a:rPr lang="en-ZA" sz="1200" b="0" kern="1200" dirty="0" smtClean="0">
                <a:solidFill>
                  <a:srgbClr val="002060"/>
                </a:solidFill>
                <a:latin typeface="Arial" charset="0"/>
                <a:ea typeface="Calibri"/>
                <a:cs typeface="Times New Roman"/>
              </a:rPr>
              <a:t>Cape Town  Telephone: (021) 514  8300</a:t>
            </a:r>
          </a:p>
          <a:p>
            <a:pPr>
              <a:buNone/>
            </a:pPr>
            <a:r>
              <a:rPr lang="en-ZA" sz="1200" b="0" kern="1200" dirty="0" smtClean="0">
                <a:solidFill>
                  <a:srgbClr val="002060"/>
                </a:solidFill>
                <a:latin typeface="Arial" charset="0"/>
                <a:ea typeface="Calibri"/>
                <a:cs typeface="Times New Roman"/>
              </a:rPr>
              <a:t>Johannesburg  Telephone: (011) 727 9500</a:t>
            </a:r>
            <a:endParaRPr lang="en-ZA" dirty="0" smtClean="0">
              <a:solidFill>
                <a:srgbClr val="002060"/>
              </a:solidFill>
            </a:endParaRPr>
          </a:p>
          <a:p>
            <a:pPr>
              <a:buNone/>
            </a:pPr>
            <a:endParaRPr lang="en-ZA" sz="1200" dirty="0">
              <a:solidFill>
                <a:srgbClr val="002060"/>
              </a:solidFill>
            </a:endParaRPr>
          </a:p>
        </p:txBody>
      </p:sp>
      <p:pic>
        <p:nvPicPr>
          <p:cNvPr id="4" name="Picture 3" descr="pepfar vector.jpg"/>
          <p:cNvPicPr>
            <a:picLocks noChangeAspect="1"/>
          </p:cNvPicPr>
          <p:nvPr userDrawn="1"/>
        </p:nvPicPr>
        <p:blipFill>
          <a:blip r:embed="rId2" cstate="print"/>
          <a:stretch>
            <a:fillRect/>
          </a:stretch>
        </p:blipFill>
        <p:spPr>
          <a:xfrm>
            <a:off x="3500204" y="5373512"/>
            <a:ext cx="1204674" cy="1241070"/>
          </a:xfrm>
          <a:prstGeom prst="rect">
            <a:avLst/>
          </a:prstGeom>
        </p:spPr>
      </p:pic>
      <p:pic>
        <p:nvPicPr>
          <p:cNvPr id="5" name="Picture 4" descr="USAID logo vector.jpg"/>
          <p:cNvPicPr>
            <a:picLocks noChangeAspect="1"/>
          </p:cNvPicPr>
          <p:nvPr userDrawn="1"/>
        </p:nvPicPr>
        <p:blipFill>
          <a:blip r:embed="rId3" cstate="print"/>
          <a:stretch>
            <a:fillRect/>
          </a:stretch>
        </p:blipFill>
        <p:spPr>
          <a:xfrm>
            <a:off x="5000977" y="5555147"/>
            <a:ext cx="2517863" cy="74827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TextBox 2"/>
          <p:cNvSpPr txBox="1"/>
          <p:nvPr userDrawn="1"/>
        </p:nvSpPr>
        <p:spPr>
          <a:xfrm>
            <a:off x="485775" y="1152525"/>
            <a:ext cx="9772650" cy="4339650"/>
          </a:xfrm>
          <a:prstGeom prst="rect">
            <a:avLst/>
          </a:prstGeom>
          <a:noFill/>
        </p:spPr>
        <p:txBody>
          <a:bodyPr wrap="square" rtlCol="0">
            <a:spAutoFit/>
          </a:bodyPr>
          <a:lstStyle/>
          <a:p>
            <a:pPr algn="just">
              <a:buNone/>
            </a:pPr>
            <a:r>
              <a:rPr lang="en-ZA" sz="1200" b="1" kern="1200" dirty="0" smtClean="0">
                <a:solidFill>
                  <a:srgbClr val="002060"/>
                </a:solidFill>
                <a:latin typeface="Arial" charset="0"/>
                <a:ea typeface="Calibri"/>
                <a:cs typeface="Times New Roman"/>
              </a:rPr>
              <a:t>USAID Disclaimer</a:t>
            </a:r>
          </a:p>
          <a:p>
            <a:pPr lvl="5" algn="just"/>
            <a:endParaRPr lang="en-ZA" sz="1200" kern="1200" dirty="0" smtClean="0">
              <a:solidFill>
                <a:srgbClr val="002060"/>
              </a:solidFill>
              <a:latin typeface="Arial" charset="0"/>
              <a:ea typeface="Calibri"/>
              <a:cs typeface="Times New Roman"/>
            </a:endParaRPr>
          </a:p>
          <a:p>
            <a:pPr algn="just">
              <a:buNone/>
            </a:pPr>
            <a:r>
              <a:rPr lang="en-ZA" sz="1200" b="0" kern="1200" dirty="0" smtClean="0">
                <a:solidFill>
                  <a:srgbClr val="002060"/>
                </a:solidFill>
                <a:latin typeface="Arial" charset="0"/>
                <a:ea typeface="Calibri"/>
                <a:cs typeface="Times New Roman"/>
              </a:rPr>
              <a:t>The creation of this material was made possible by the support of the American People through the U.S. Agency for International Development (USAID) under the Cooperative Agreement No. </a:t>
            </a:r>
            <a:r>
              <a:rPr lang="en-ZA" sz="1200" kern="1200" dirty="0" smtClean="0">
                <a:solidFill>
                  <a:schemeClr val="tx1"/>
                </a:solidFill>
                <a:latin typeface="Arial" charset="0"/>
                <a:ea typeface="+mn-ea"/>
                <a:cs typeface="Times New Roman" charset="0"/>
              </a:rPr>
              <a:t>AID-674-A-12-00016</a:t>
            </a:r>
            <a:r>
              <a:rPr lang="en-ZA" sz="1200" b="0" kern="1200" dirty="0" smtClean="0">
                <a:solidFill>
                  <a:srgbClr val="002060"/>
                </a:solidFill>
                <a:latin typeface="Arial" charset="0"/>
                <a:ea typeface="Calibri"/>
                <a:cs typeface="Times New Roman"/>
              </a:rPr>
              <a:t>. The contents are the responsibility of BroadReach Healthcare and do not necessarily reflect the views of USAID or the United States Government.</a:t>
            </a:r>
          </a:p>
          <a:p>
            <a:pPr algn="just">
              <a:buNone/>
            </a:pPr>
            <a:r>
              <a:rPr lang="en-ZA" sz="1200" b="0" kern="1200" dirty="0" smtClean="0">
                <a:solidFill>
                  <a:srgbClr val="002060"/>
                </a:solidFill>
                <a:latin typeface="Arial" charset="0"/>
                <a:ea typeface="Calibri"/>
                <a:cs typeface="Times New Roman"/>
              </a:rPr>
              <a:t> </a:t>
            </a:r>
          </a:p>
          <a:p>
            <a:pPr algn="just">
              <a:buNone/>
            </a:pPr>
            <a:r>
              <a:rPr lang="en-ZA" sz="1200" b="1" kern="1200" dirty="0" smtClean="0">
                <a:solidFill>
                  <a:srgbClr val="002060"/>
                </a:solidFill>
                <a:latin typeface="Arial" charset="0"/>
                <a:ea typeface="Calibri"/>
                <a:cs typeface="Times New Roman"/>
              </a:rPr>
              <a:t>BroadReach Healthcare</a:t>
            </a:r>
          </a:p>
          <a:p>
            <a:pPr algn="just">
              <a:buNone/>
            </a:pPr>
            <a:endParaRPr lang="en-ZA" sz="1200" kern="1200" dirty="0" smtClean="0">
              <a:solidFill>
                <a:srgbClr val="002060"/>
              </a:solidFill>
              <a:latin typeface="Arial" charset="0"/>
              <a:ea typeface="Calibri"/>
              <a:cs typeface="Times New Roman"/>
            </a:endParaRPr>
          </a:p>
          <a:p>
            <a:pPr algn="just">
              <a:buNone/>
            </a:pPr>
            <a:r>
              <a:rPr lang="en-ZA" sz="1200" b="0" kern="1200" dirty="0" smtClean="0">
                <a:solidFill>
                  <a:srgbClr val="002060"/>
                </a:solidFill>
                <a:latin typeface="Arial" charset="0"/>
                <a:ea typeface="Calibri"/>
                <a:cs typeface="Times New Roman"/>
              </a:rPr>
              <a:t>BroadReach Healthcare is a global healthcare solutions company dedicated to developing and implementing large scale solutions to expand access to healthcare services across the globe. We apply our expertise in global health across five core service areas: distribution networks; health systems strengthening; patient education and community mobilisation; public-private partnerships; and strategic consulting. Across each of these service areas, our work combines best practices from the public sector with business efficiency and private sector discipline to address international health challenges and opportunities. Our hybrid public/private approach has helped BroadReach create a portfolio of innovative health projects for a diverse client base including multinational corporations, small and medium enterprises, bilateral donor agencies, multilateral development banks, and other civil society organisations. </a:t>
            </a:r>
          </a:p>
          <a:p>
            <a:pPr algn="just">
              <a:buNone/>
            </a:pPr>
            <a:endParaRPr lang="en-ZA" sz="1200" b="0" kern="1200" dirty="0" smtClean="0">
              <a:solidFill>
                <a:srgbClr val="002060"/>
              </a:solidFill>
              <a:latin typeface="Arial" charset="0"/>
              <a:ea typeface="Calibri"/>
              <a:cs typeface="Times New Roman"/>
            </a:endParaRPr>
          </a:p>
          <a:p>
            <a:pPr algn="just">
              <a:buNone/>
            </a:pPr>
            <a:r>
              <a:rPr lang="en-ZA" sz="1200" b="0" kern="1200" dirty="0" smtClean="0">
                <a:solidFill>
                  <a:srgbClr val="002060"/>
                </a:solidFill>
                <a:latin typeface="Arial" charset="0"/>
                <a:ea typeface="Calibri"/>
                <a:cs typeface="Times New Roman"/>
              </a:rPr>
              <a:t>BroadReach Healthcare has offices in Washington, DC; Cape Town and Johannesburg, South Africa; Nairobi, Kenya; Shanghai, China; and Zurich, Switzerland.  Visit www.brhc.com for further information.</a:t>
            </a:r>
          </a:p>
          <a:p>
            <a:pPr>
              <a:buNone/>
            </a:pPr>
            <a:endParaRPr lang="en-ZA" sz="1200" b="0" kern="1200" dirty="0" smtClean="0">
              <a:solidFill>
                <a:srgbClr val="002060"/>
              </a:solidFill>
              <a:latin typeface="Arial" charset="0"/>
              <a:ea typeface="Calibri"/>
              <a:cs typeface="Times New Roman"/>
            </a:endParaRPr>
          </a:p>
          <a:p>
            <a:pPr>
              <a:buNone/>
            </a:pPr>
            <a:r>
              <a:rPr lang="en-ZA" sz="1200" b="0" kern="1200" dirty="0" smtClean="0">
                <a:solidFill>
                  <a:srgbClr val="002060"/>
                </a:solidFill>
                <a:latin typeface="Arial" charset="0"/>
                <a:ea typeface="Calibri"/>
                <a:cs typeface="Times New Roman"/>
              </a:rPr>
              <a:t> BroadReach Healthcare (Pty) Ltd</a:t>
            </a:r>
          </a:p>
          <a:p>
            <a:pPr>
              <a:buNone/>
            </a:pPr>
            <a:r>
              <a:rPr lang="en-ZA" sz="1200" b="0" kern="1200" dirty="0" smtClean="0">
                <a:solidFill>
                  <a:srgbClr val="002060"/>
                </a:solidFill>
                <a:latin typeface="Arial" charset="0"/>
                <a:ea typeface="Calibri"/>
                <a:cs typeface="Times New Roman"/>
              </a:rPr>
              <a:t>Cape Town  Telephone: (021) 514  8300</a:t>
            </a:r>
          </a:p>
          <a:p>
            <a:pPr>
              <a:buNone/>
            </a:pPr>
            <a:r>
              <a:rPr lang="en-ZA" sz="1200" b="0" kern="1200" dirty="0" smtClean="0">
                <a:solidFill>
                  <a:srgbClr val="002060"/>
                </a:solidFill>
                <a:latin typeface="Arial" charset="0"/>
                <a:ea typeface="Calibri"/>
                <a:cs typeface="Times New Roman"/>
              </a:rPr>
              <a:t>Johannesburg  Telephone: (011) 727 9500</a:t>
            </a:r>
            <a:endParaRPr lang="en-ZA" dirty="0" smtClean="0">
              <a:solidFill>
                <a:srgbClr val="002060"/>
              </a:solidFill>
            </a:endParaRPr>
          </a:p>
          <a:p>
            <a:pPr>
              <a:buNone/>
            </a:pPr>
            <a:endParaRPr lang="en-ZA" sz="1200" dirty="0">
              <a:solidFill>
                <a:srgbClr val="00206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699911" y="3499556"/>
            <a:ext cx="9623072" cy="457377"/>
          </a:xfrm>
          <a:prstGeom prst="rect">
            <a:avLst/>
          </a:prstGeom>
        </p:spPr>
        <p:txBody>
          <a:bodyPr/>
          <a:lstStyle/>
          <a:p>
            <a:r>
              <a:rPr lang="en-US" smtClean="0"/>
              <a:t>Click to edit Master title style</a:t>
            </a:r>
            <a:endParaRPr lang="en-ZA"/>
          </a:p>
        </p:txBody>
      </p:sp>
      <p:sp>
        <p:nvSpPr>
          <p:cNvPr id="5" name="Text Placeholder 4"/>
          <p:cNvSpPr>
            <a:spLocks noGrp="1"/>
          </p:cNvSpPr>
          <p:nvPr>
            <p:ph type="body" sz="quarter" idx="10"/>
          </p:nvPr>
        </p:nvSpPr>
        <p:spPr>
          <a:xfrm>
            <a:off x="711200" y="4210050"/>
            <a:ext cx="9640888" cy="598488"/>
          </a:xfrm>
          <a:prstGeom prst="rect">
            <a:avLst/>
          </a:prstGeom>
        </p:spPr>
        <p:txBody>
          <a:bodyPr/>
          <a:lstStyle>
            <a:lvl1pPr algn="r">
              <a:buNone/>
              <a:defRPr sz="1800" i="1"/>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2" descr="C:\Luxem Art Services\BroadReach\BroadReach 2009 Template\Artwork\gray arch.jpg"/>
          <p:cNvPicPr>
            <a:picLocks noChangeAspect="1" noChangeArrowheads="1"/>
          </p:cNvPicPr>
          <p:nvPr userDrawn="1"/>
        </p:nvPicPr>
        <p:blipFill>
          <a:blip r:embed="rId6" cstate="print"/>
          <a:srcRect b="28807"/>
          <a:stretch>
            <a:fillRect/>
          </a:stretch>
        </p:blipFill>
        <p:spPr bwMode="auto">
          <a:xfrm>
            <a:off x="563563" y="207963"/>
            <a:ext cx="3978275" cy="549275"/>
          </a:xfrm>
          <a:prstGeom prst="rect">
            <a:avLst/>
          </a:prstGeom>
          <a:noFill/>
          <a:ln w="9525">
            <a:noFill/>
            <a:miter lim="800000"/>
            <a:headEnd/>
            <a:tailEnd/>
          </a:ln>
        </p:spPr>
      </p:pic>
      <p:sp>
        <p:nvSpPr>
          <p:cNvPr id="16" name="Text Box 7"/>
          <p:cNvSpPr txBox="1">
            <a:spLocks noChangeArrowheads="1"/>
          </p:cNvSpPr>
          <p:nvPr userDrawn="1"/>
        </p:nvSpPr>
        <p:spPr bwMode="auto">
          <a:xfrm>
            <a:off x="533400" y="7178675"/>
            <a:ext cx="2227263" cy="122238"/>
          </a:xfrm>
          <a:prstGeom prst="rect">
            <a:avLst/>
          </a:prstGeom>
          <a:noFill/>
          <a:ln w="9525">
            <a:noFill/>
            <a:miter lim="800000"/>
            <a:headEnd/>
            <a:tailEnd/>
          </a:ln>
          <a:effectLst/>
        </p:spPr>
        <p:txBody>
          <a:bodyPr lIns="0" tIns="0" rIns="0" bIns="0">
            <a:spAutoFit/>
          </a:bodyPr>
          <a:lstStyle/>
          <a:p>
            <a:pPr eaLnBrk="1" hangingPunct="1">
              <a:spcBef>
                <a:spcPct val="50000"/>
              </a:spcBef>
              <a:buClrTx/>
              <a:buFontTx/>
              <a:buNone/>
              <a:defRPr/>
            </a:pPr>
            <a:r>
              <a:rPr lang="en-US" sz="800" b="0" dirty="0">
                <a:solidFill>
                  <a:srgbClr val="00335B"/>
                </a:solidFill>
              </a:rPr>
              <a:t>© </a:t>
            </a:r>
            <a:r>
              <a:rPr lang="en-US" sz="800" b="0" dirty="0" smtClean="0">
                <a:solidFill>
                  <a:srgbClr val="00335B"/>
                </a:solidFill>
              </a:rPr>
              <a:t>2013</a:t>
            </a:r>
            <a:r>
              <a:rPr lang="en-US" sz="800" b="0" baseline="0" dirty="0" smtClean="0">
                <a:solidFill>
                  <a:srgbClr val="00335B"/>
                </a:solidFill>
              </a:rPr>
              <a:t> </a:t>
            </a:r>
            <a:r>
              <a:rPr lang="en-US" sz="800" b="0" dirty="0" smtClean="0">
                <a:solidFill>
                  <a:srgbClr val="00335B"/>
                </a:solidFill>
              </a:rPr>
              <a:t>BroadReach Healthcare (Pty)Ltd</a:t>
            </a:r>
            <a:endParaRPr lang="en-US" sz="800" b="0" dirty="0">
              <a:solidFill>
                <a:srgbClr val="00335B"/>
              </a:solidFill>
            </a:endParaRPr>
          </a:p>
        </p:txBody>
      </p:sp>
      <p:grpSp>
        <p:nvGrpSpPr>
          <p:cNvPr id="17" name="Group 20"/>
          <p:cNvGrpSpPr>
            <a:grpSpLocks/>
          </p:cNvGrpSpPr>
          <p:nvPr userDrawn="1"/>
        </p:nvGrpSpPr>
        <p:grpSpPr bwMode="auto">
          <a:xfrm>
            <a:off x="449263" y="760413"/>
            <a:ext cx="9823450" cy="53975"/>
            <a:chOff x="283" y="479"/>
            <a:chExt cx="6188" cy="34"/>
          </a:xfrm>
        </p:grpSpPr>
        <p:sp>
          <p:nvSpPr>
            <p:cNvPr id="18" name="Line 32"/>
            <p:cNvSpPr>
              <a:spLocks noChangeShapeType="1"/>
            </p:cNvSpPr>
            <p:nvPr userDrawn="1"/>
          </p:nvSpPr>
          <p:spPr bwMode="gray">
            <a:xfrm>
              <a:off x="283" y="479"/>
              <a:ext cx="6188" cy="0"/>
            </a:xfrm>
            <a:prstGeom prst="line">
              <a:avLst/>
            </a:prstGeom>
            <a:noFill/>
            <a:ln w="28575">
              <a:solidFill>
                <a:schemeClr val="accent3"/>
              </a:solidFill>
              <a:round/>
              <a:headEnd/>
              <a:tailEnd/>
            </a:ln>
          </p:spPr>
          <p:txBody>
            <a:bodyPr wrap="none" anchor="ctr"/>
            <a:lstStyle/>
            <a:p>
              <a:pPr>
                <a:defRPr/>
              </a:pPr>
              <a:endParaRPr lang="en-US"/>
            </a:p>
          </p:txBody>
        </p:sp>
        <p:sp>
          <p:nvSpPr>
            <p:cNvPr id="19" name="Line 32"/>
            <p:cNvSpPr>
              <a:spLocks noChangeShapeType="1"/>
            </p:cNvSpPr>
            <p:nvPr userDrawn="1"/>
          </p:nvSpPr>
          <p:spPr bwMode="gray">
            <a:xfrm>
              <a:off x="283" y="513"/>
              <a:ext cx="6188" cy="0"/>
            </a:xfrm>
            <a:prstGeom prst="line">
              <a:avLst/>
            </a:prstGeom>
            <a:noFill/>
            <a:ln w="12700">
              <a:solidFill>
                <a:schemeClr val="accent3"/>
              </a:solidFill>
              <a:round/>
              <a:headEnd/>
              <a:tailEnd/>
            </a:ln>
          </p:spPr>
          <p:txBody>
            <a:bodyPr wrap="none" anchor="ctr"/>
            <a:lstStyle/>
            <a:p>
              <a:pPr>
                <a:defRPr/>
              </a:pPr>
              <a:endParaRPr lang="en-US"/>
            </a:p>
          </p:txBody>
        </p:sp>
      </p:grpSp>
      <p:grpSp>
        <p:nvGrpSpPr>
          <p:cNvPr id="20" name="Group 12"/>
          <p:cNvGrpSpPr>
            <a:grpSpLocks/>
          </p:cNvGrpSpPr>
          <p:nvPr userDrawn="1"/>
        </p:nvGrpSpPr>
        <p:grpSpPr bwMode="auto">
          <a:xfrm flipV="1">
            <a:off x="449263" y="6815138"/>
            <a:ext cx="9823450" cy="44450"/>
            <a:chOff x="2" y="4401"/>
            <a:chExt cx="6334" cy="31"/>
          </a:xfrm>
        </p:grpSpPr>
        <p:sp>
          <p:nvSpPr>
            <p:cNvPr id="21" name="Line 32"/>
            <p:cNvSpPr>
              <a:spLocks noChangeShapeType="1"/>
            </p:cNvSpPr>
            <p:nvPr userDrawn="1"/>
          </p:nvSpPr>
          <p:spPr bwMode="gray">
            <a:xfrm>
              <a:off x="2" y="4401"/>
              <a:ext cx="6334" cy="0"/>
            </a:xfrm>
            <a:prstGeom prst="line">
              <a:avLst/>
            </a:prstGeom>
            <a:noFill/>
            <a:ln w="28575">
              <a:solidFill>
                <a:schemeClr val="accent3"/>
              </a:solidFill>
              <a:round/>
              <a:headEnd/>
              <a:tailEnd/>
            </a:ln>
          </p:spPr>
          <p:txBody>
            <a:bodyPr wrap="none" anchor="ctr"/>
            <a:lstStyle/>
            <a:p>
              <a:pPr>
                <a:defRPr/>
              </a:pPr>
              <a:endParaRPr lang="en-US"/>
            </a:p>
          </p:txBody>
        </p:sp>
        <p:sp>
          <p:nvSpPr>
            <p:cNvPr id="22" name="Line 32"/>
            <p:cNvSpPr>
              <a:spLocks noChangeShapeType="1"/>
            </p:cNvSpPr>
            <p:nvPr userDrawn="1"/>
          </p:nvSpPr>
          <p:spPr bwMode="gray">
            <a:xfrm>
              <a:off x="2" y="4432"/>
              <a:ext cx="6334" cy="0"/>
            </a:xfrm>
            <a:prstGeom prst="line">
              <a:avLst/>
            </a:prstGeom>
            <a:noFill/>
            <a:ln w="12700">
              <a:solidFill>
                <a:schemeClr val="accent3"/>
              </a:solidFill>
              <a:round/>
              <a:headEnd/>
              <a:tailEnd/>
            </a:ln>
          </p:spPr>
          <p:txBody>
            <a:bodyPr wrap="none" anchor="ctr"/>
            <a:lstStyle/>
            <a:p>
              <a:pPr>
                <a:defRPr/>
              </a:pPr>
              <a:endParaRPr lang="en-US"/>
            </a:p>
          </p:txBody>
        </p:sp>
      </p:grpSp>
      <p:sp>
        <p:nvSpPr>
          <p:cNvPr id="24" name="Text Box 16"/>
          <p:cNvSpPr txBox="1">
            <a:spLocks noChangeArrowheads="1"/>
          </p:cNvSpPr>
          <p:nvPr userDrawn="1"/>
        </p:nvSpPr>
        <p:spPr bwMode="auto">
          <a:xfrm>
            <a:off x="9858375" y="7169150"/>
            <a:ext cx="293688" cy="136525"/>
          </a:xfrm>
          <a:prstGeom prst="rect">
            <a:avLst/>
          </a:prstGeom>
          <a:noFill/>
          <a:ln w="9525">
            <a:noFill/>
            <a:miter lim="800000"/>
            <a:headEnd/>
            <a:tailEnd/>
          </a:ln>
          <a:effectLst/>
        </p:spPr>
        <p:txBody>
          <a:bodyPr lIns="0" tIns="0" rIns="0" bIns="0">
            <a:spAutoFit/>
          </a:bodyPr>
          <a:lstStyle/>
          <a:p>
            <a:pPr algn="r" eaLnBrk="1" hangingPunct="1">
              <a:spcBef>
                <a:spcPct val="50000"/>
              </a:spcBef>
              <a:buClrTx/>
              <a:buFontTx/>
              <a:buNone/>
              <a:defRPr/>
            </a:pPr>
            <a:fld id="{68A65A0A-8BA6-4DBC-A70D-FA941F22C53D}" type="slidenum">
              <a:rPr lang="en-US" sz="900" b="1">
                <a:solidFill>
                  <a:srgbClr val="00335B"/>
                </a:solidFill>
              </a:rPr>
              <a:pPr algn="r" eaLnBrk="1" hangingPunct="1">
                <a:spcBef>
                  <a:spcPct val="50000"/>
                </a:spcBef>
                <a:buClrTx/>
                <a:buFontTx/>
                <a:buNone/>
                <a:defRPr/>
              </a:pPr>
              <a:t>‹#›</a:t>
            </a:fld>
            <a:endParaRPr lang="en-US" sz="900" b="1">
              <a:solidFill>
                <a:srgbClr val="00335B"/>
              </a:solidFill>
            </a:endParaRPr>
          </a:p>
        </p:txBody>
      </p:sp>
      <p:pic>
        <p:nvPicPr>
          <p:cNvPr id="12" name="Picture 11" descr="BRHC Logo gold.jpg"/>
          <p:cNvPicPr>
            <a:picLocks noChangeAspect="1"/>
          </p:cNvPicPr>
          <p:nvPr userDrawn="1"/>
        </p:nvPicPr>
        <p:blipFill>
          <a:blip r:embed="rId7" cstate="print"/>
          <a:stretch>
            <a:fillRect/>
          </a:stretch>
        </p:blipFill>
        <p:spPr>
          <a:xfrm>
            <a:off x="8483759" y="6900520"/>
            <a:ext cx="1528921" cy="63185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0" r:id="rId2"/>
    <p:sldLayoutId id="2147483666" r:id="rId3"/>
    <p:sldLayoutId id="2147483669" r:id="rId4"/>
  </p:sldLayoutIdLst>
  <p:txStyles>
    <p:titleStyle>
      <a:lvl1pPr algn="l" rtl="0" eaLnBrk="0" fontAlgn="base" hangingPunct="0">
        <a:lnSpc>
          <a:spcPct val="90000"/>
        </a:lnSpc>
        <a:spcBef>
          <a:spcPct val="0"/>
        </a:spcBef>
        <a:spcAft>
          <a:spcPct val="0"/>
        </a:spcAft>
        <a:defRPr sz="2000" b="1">
          <a:solidFill>
            <a:srgbClr val="00335B"/>
          </a:solidFill>
          <a:latin typeface="+mj-lt"/>
          <a:ea typeface="+mj-ea"/>
          <a:cs typeface="+mj-cs"/>
        </a:defRPr>
      </a:lvl1pPr>
      <a:lvl2pPr algn="l" rtl="0" eaLnBrk="0" fontAlgn="base" hangingPunct="0">
        <a:lnSpc>
          <a:spcPct val="90000"/>
        </a:lnSpc>
        <a:spcBef>
          <a:spcPct val="0"/>
        </a:spcBef>
        <a:spcAft>
          <a:spcPct val="0"/>
        </a:spcAft>
        <a:defRPr sz="2000" b="1">
          <a:solidFill>
            <a:srgbClr val="00335B"/>
          </a:solidFill>
          <a:latin typeface="Arial" charset="0"/>
        </a:defRPr>
      </a:lvl2pPr>
      <a:lvl3pPr algn="l" rtl="0" eaLnBrk="0" fontAlgn="base" hangingPunct="0">
        <a:lnSpc>
          <a:spcPct val="90000"/>
        </a:lnSpc>
        <a:spcBef>
          <a:spcPct val="0"/>
        </a:spcBef>
        <a:spcAft>
          <a:spcPct val="0"/>
        </a:spcAft>
        <a:defRPr sz="2000" b="1">
          <a:solidFill>
            <a:srgbClr val="00335B"/>
          </a:solidFill>
          <a:latin typeface="Arial" charset="0"/>
        </a:defRPr>
      </a:lvl3pPr>
      <a:lvl4pPr algn="l" rtl="0" eaLnBrk="0" fontAlgn="base" hangingPunct="0">
        <a:lnSpc>
          <a:spcPct val="90000"/>
        </a:lnSpc>
        <a:spcBef>
          <a:spcPct val="0"/>
        </a:spcBef>
        <a:spcAft>
          <a:spcPct val="0"/>
        </a:spcAft>
        <a:defRPr sz="2000" b="1">
          <a:solidFill>
            <a:srgbClr val="00335B"/>
          </a:solidFill>
          <a:latin typeface="Arial" charset="0"/>
        </a:defRPr>
      </a:lvl4pPr>
      <a:lvl5pPr algn="l" rtl="0" eaLnBrk="0" fontAlgn="base" hangingPunct="0">
        <a:lnSpc>
          <a:spcPct val="90000"/>
        </a:lnSpc>
        <a:spcBef>
          <a:spcPct val="0"/>
        </a:spcBef>
        <a:spcAft>
          <a:spcPct val="0"/>
        </a:spcAft>
        <a:defRPr sz="2000" b="1">
          <a:solidFill>
            <a:srgbClr val="00335B"/>
          </a:solidFill>
          <a:latin typeface="Arial" charset="0"/>
        </a:defRPr>
      </a:lvl5pPr>
      <a:lvl6pPr marL="457200" algn="l" rtl="0" eaLnBrk="0" fontAlgn="base" hangingPunct="0">
        <a:lnSpc>
          <a:spcPct val="90000"/>
        </a:lnSpc>
        <a:spcBef>
          <a:spcPct val="0"/>
        </a:spcBef>
        <a:spcAft>
          <a:spcPct val="0"/>
        </a:spcAft>
        <a:defRPr sz="2000" b="1">
          <a:solidFill>
            <a:srgbClr val="00335B"/>
          </a:solidFill>
          <a:latin typeface="Arial" charset="0"/>
        </a:defRPr>
      </a:lvl6pPr>
      <a:lvl7pPr marL="914400" algn="l" rtl="0" eaLnBrk="0" fontAlgn="base" hangingPunct="0">
        <a:lnSpc>
          <a:spcPct val="90000"/>
        </a:lnSpc>
        <a:spcBef>
          <a:spcPct val="0"/>
        </a:spcBef>
        <a:spcAft>
          <a:spcPct val="0"/>
        </a:spcAft>
        <a:defRPr sz="2000" b="1">
          <a:solidFill>
            <a:srgbClr val="00335B"/>
          </a:solidFill>
          <a:latin typeface="Arial" charset="0"/>
        </a:defRPr>
      </a:lvl7pPr>
      <a:lvl8pPr marL="1371600" algn="l" rtl="0" eaLnBrk="0" fontAlgn="base" hangingPunct="0">
        <a:lnSpc>
          <a:spcPct val="90000"/>
        </a:lnSpc>
        <a:spcBef>
          <a:spcPct val="0"/>
        </a:spcBef>
        <a:spcAft>
          <a:spcPct val="0"/>
        </a:spcAft>
        <a:defRPr sz="2000" b="1">
          <a:solidFill>
            <a:srgbClr val="00335B"/>
          </a:solidFill>
          <a:latin typeface="Arial" charset="0"/>
        </a:defRPr>
      </a:lvl8pPr>
      <a:lvl9pPr marL="1828800" algn="l" rtl="0" eaLnBrk="0" fontAlgn="base" hangingPunct="0">
        <a:lnSpc>
          <a:spcPct val="90000"/>
        </a:lnSpc>
        <a:spcBef>
          <a:spcPct val="0"/>
        </a:spcBef>
        <a:spcAft>
          <a:spcPct val="0"/>
        </a:spcAft>
        <a:defRPr sz="2000" b="1">
          <a:solidFill>
            <a:srgbClr val="00335B"/>
          </a:solidFill>
          <a:latin typeface="Arial" charset="0"/>
        </a:defRPr>
      </a:lvl9pPr>
    </p:titleStyle>
    <p:bodyStyle>
      <a:lvl1pPr marL="171450" indent="-171450" algn="l" rtl="0" eaLnBrk="0" fontAlgn="base" hangingPunct="0">
        <a:spcBef>
          <a:spcPct val="50000"/>
        </a:spcBef>
        <a:spcAft>
          <a:spcPct val="0"/>
        </a:spcAft>
        <a:buClr>
          <a:srgbClr val="00335B"/>
        </a:buClr>
        <a:buSzPct val="125000"/>
        <a:buChar char="•"/>
        <a:defRPr sz="1600" b="1">
          <a:solidFill>
            <a:schemeClr val="tx1"/>
          </a:solidFill>
          <a:latin typeface="+mn-lt"/>
          <a:ea typeface="+mn-ea"/>
          <a:cs typeface="+mn-cs"/>
        </a:defRPr>
      </a:lvl1pPr>
      <a:lvl2pPr marL="500063" indent="-214313" algn="l" rtl="0" eaLnBrk="0" fontAlgn="base" hangingPunct="0">
        <a:spcBef>
          <a:spcPct val="0"/>
        </a:spcBef>
        <a:spcAft>
          <a:spcPct val="0"/>
        </a:spcAft>
        <a:buClr>
          <a:srgbClr val="00335B"/>
        </a:buClr>
        <a:buFont typeface="Arial" charset="0"/>
        <a:buChar char="–"/>
        <a:defRPr sz="1600">
          <a:solidFill>
            <a:schemeClr val="tx1"/>
          </a:solidFill>
          <a:latin typeface="+mn-lt"/>
        </a:defRPr>
      </a:lvl2pPr>
      <a:lvl3pPr marL="771525" indent="-157163" algn="l" rtl="0" eaLnBrk="0" fontAlgn="base" hangingPunct="0">
        <a:spcBef>
          <a:spcPct val="10000"/>
        </a:spcBef>
        <a:spcAft>
          <a:spcPct val="0"/>
        </a:spcAft>
        <a:buClr>
          <a:srgbClr val="00335B"/>
        </a:buClr>
        <a:buSzPct val="110000"/>
        <a:buChar char="»"/>
        <a:defRPr sz="1400">
          <a:solidFill>
            <a:schemeClr val="tx1"/>
          </a:solidFill>
          <a:latin typeface="+mn-lt"/>
        </a:defRPr>
      </a:lvl3pPr>
      <a:lvl4pPr marL="854075" indent="61913" algn="l" rtl="0" eaLnBrk="0" fontAlgn="base" hangingPunct="0">
        <a:spcBef>
          <a:spcPct val="10000"/>
        </a:spcBef>
        <a:spcAft>
          <a:spcPct val="0"/>
        </a:spcAft>
        <a:buClr>
          <a:srgbClr val="00335B"/>
        </a:buClr>
        <a:buFont typeface="Arial" charset="0"/>
        <a:buChar char="–"/>
        <a:defRPr sz="1600">
          <a:solidFill>
            <a:schemeClr val="tx1"/>
          </a:solidFill>
          <a:latin typeface="+mn-lt"/>
        </a:defRPr>
      </a:lvl4pPr>
      <a:lvl5pPr marL="1485900" indent="342900" algn="l" rtl="0" eaLnBrk="0" fontAlgn="base" hangingPunct="0">
        <a:spcBef>
          <a:spcPct val="10000"/>
        </a:spcBef>
        <a:spcAft>
          <a:spcPct val="0"/>
        </a:spcAft>
        <a:buClr>
          <a:schemeClr val="tx2"/>
        </a:buClr>
        <a:buFont typeface="Arial" charset="0"/>
        <a:buChar char="»"/>
        <a:defRPr sz="2000">
          <a:solidFill>
            <a:schemeClr val="tx1"/>
          </a:solidFill>
          <a:latin typeface="Arial Narrow" pitchFamily="34" charset="0"/>
        </a:defRPr>
      </a:lvl5pPr>
      <a:lvl6pPr marL="19431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6pPr>
      <a:lvl7pPr marL="24003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7pPr>
      <a:lvl8pPr marL="28575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8pPr>
      <a:lvl9pPr marL="33147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32" descr="C:\Luxem Art Services\BroadReach\BroadReach 2009 Template\Artwork\gray arch.jpg"/>
          <p:cNvPicPr>
            <a:picLocks noChangeAspect="1" noChangeArrowheads="1"/>
          </p:cNvPicPr>
          <p:nvPr userDrawn="1"/>
        </p:nvPicPr>
        <p:blipFill>
          <a:blip r:embed="rId3" cstate="print"/>
          <a:srcRect b="28807"/>
          <a:stretch>
            <a:fillRect/>
          </a:stretch>
        </p:blipFill>
        <p:spPr bwMode="auto">
          <a:xfrm>
            <a:off x="563563" y="207963"/>
            <a:ext cx="3978275" cy="549275"/>
          </a:xfrm>
          <a:prstGeom prst="rect">
            <a:avLst/>
          </a:prstGeom>
          <a:noFill/>
          <a:ln w="9525">
            <a:noFill/>
            <a:miter lim="800000"/>
            <a:headEnd/>
            <a:tailEnd/>
          </a:ln>
        </p:spPr>
      </p:pic>
      <p:sp>
        <p:nvSpPr>
          <p:cNvPr id="16" name="Text Box 7"/>
          <p:cNvSpPr txBox="1">
            <a:spLocks noChangeArrowheads="1"/>
          </p:cNvSpPr>
          <p:nvPr userDrawn="1"/>
        </p:nvSpPr>
        <p:spPr bwMode="auto">
          <a:xfrm>
            <a:off x="533400" y="7178675"/>
            <a:ext cx="2227263" cy="122238"/>
          </a:xfrm>
          <a:prstGeom prst="rect">
            <a:avLst/>
          </a:prstGeom>
          <a:noFill/>
          <a:ln w="9525">
            <a:noFill/>
            <a:miter lim="800000"/>
            <a:headEnd/>
            <a:tailEnd/>
          </a:ln>
          <a:effectLst/>
        </p:spPr>
        <p:txBody>
          <a:bodyPr lIns="0" tIns="0" rIns="0" bIns="0">
            <a:spAutoFit/>
          </a:bodyPr>
          <a:lstStyle/>
          <a:p>
            <a:pPr eaLnBrk="1" hangingPunct="1">
              <a:spcBef>
                <a:spcPct val="50000"/>
              </a:spcBef>
              <a:buClrTx/>
              <a:buFontTx/>
              <a:buNone/>
              <a:defRPr/>
            </a:pPr>
            <a:r>
              <a:rPr lang="en-US" sz="800" b="0" dirty="0">
                <a:solidFill>
                  <a:srgbClr val="00335B"/>
                </a:solidFill>
              </a:rPr>
              <a:t>© </a:t>
            </a:r>
            <a:r>
              <a:rPr lang="en-US" sz="800" b="0" dirty="0" smtClean="0">
                <a:solidFill>
                  <a:srgbClr val="00335B"/>
                </a:solidFill>
              </a:rPr>
              <a:t>2013</a:t>
            </a:r>
            <a:r>
              <a:rPr lang="en-US" sz="800" b="0" baseline="0" dirty="0" smtClean="0">
                <a:solidFill>
                  <a:srgbClr val="00335B"/>
                </a:solidFill>
              </a:rPr>
              <a:t> </a:t>
            </a:r>
            <a:r>
              <a:rPr lang="en-US" sz="800" b="0" dirty="0" smtClean="0">
                <a:solidFill>
                  <a:srgbClr val="00335B"/>
                </a:solidFill>
              </a:rPr>
              <a:t>BroadReach Healthcare (Pty)Ltd</a:t>
            </a:r>
            <a:endParaRPr lang="en-US" sz="800" b="0" dirty="0">
              <a:solidFill>
                <a:srgbClr val="00335B"/>
              </a:solidFill>
            </a:endParaRPr>
          </a:p>
        </p:txBody>
      </p:sp>
      <p:grpSp>
        <p:nvGrpSpPr>
          <p:cNvPr id="2" name="Group 20"/>
          <p:cNvGrpSpPr>
            <a:grpSpLocks/>
          </p:cNvGrpSpPr>
          <p:nvPr userDrawn="1"/>
        </p:nvGrpSpPr>
        <p:grpSpPr bwMode="auto">
          <a:xfrm>
            <a:off x="449263" y="760413"/>
            <a:ext cx="9823450" cy="53975"/>
            <a:chOff x="283" y="479"/>
            <a:chExt cx="6188" cy="34"/>
          </a:xfrm>
        </p:grpSpPr>
        <p:sp>
          <p:nvSpPr>
            <p:cNvPr id="18" name="Line 32"/>
            <p:cNvSpPr>
              <a:spLocks noChangeShapeType="1"/>
            </p:cNvSpPr>
            <p:nvPr userDrawn="1"/>
          </p:nvSpPr>
          <p:spPr bwMode="gray">
            <a:xfrm>
              <a:off x="283" y="479"/>
              <a:ext cx="6188" cy="0"/>
            </a:xfrm>
            <a:prstGeom prst="line">
              <a:avLst/>
            </a:prstGeom>
            <a:noFill/>
            <a:ln w="28575">
              <a:solidFill>
                <a:schemeClr val="accent3"/>
              </a:solidFill>
              <a:round/>
              <a:headEnd/>
              <a:tailEnd/>
            </a:ln>
          </p:spPr>
          <p:txBody>
            <a:bodyPr wrap="none" anchor="ctr"/>
            <a:lstStyle/>
            <a:p>
              <a:pPr>
                <a:defRPr/>
              </a:pPr>
              <a:endParaRPr lang="en-US"/>
            </a:p>
          </p:txBody>
        </p:sp>
        <p:sp>
          <p:nvSpPr>
            <p:cNvPr id="19" name="Line 32"/>
            <p:cNvSpPr>
              <a:spLocks noChangeShapeType="1"/>
            </p:cNvSpPr>
            <p:nvPr userDrawn="1"/>
          </p:nvSpPr>
          <p:spPr bwMode="gray">
            <a:xfrm>
              <a:off x="283" y="513"/>
              <a:ext cx="6188" cy="0"/>
            </a:xfrm>
            <a:prstGeom prst="line">
              <a:avLst/>
            </a:prstGeom>
            <a:noFill/>
            <a:ln w="12700">
              <a:solidFill>
                <a:schemeClr val="accent3"/>
              </a:solidFill>
              <a:round/>
              <a:headEnd/>
              <a:tailEnd/>
            </a:ln>
          </p:spPr>
          <p:txBody>
            <a:bodyPr wrap="none" anchor="ctr"/>
            <a:lstStyle/>
            <a:p>
              <a:pPr>
                <a:defRPr/>
              </a:pPr>
              <a:endParaRPr lang="en-US"/>
            </a:p>
          </p:txBody>
        </p:sp>
      </p:grpSp>
      <p:grpSp>
        <p:nvGrpSpPr>
          <p:cNvPr id="3" name="Group 12"/>
          <p:cNvGrpSpPr>
            <a:grpSpLocks/>
          </p:cNvGrpSpPr>
          <p:nvPr userDrawn="1"/>
        </p:nvGrpSpPr>
        <p:grpSpPr bwMode="auto">
          <a:xfrm flipV="1">
            <a:off x="449263" y="6815138"/>
            <a:ext cx="9823450" cy="44450"/>
            <a:chOff x="2" y="4401"/>
            <a:chExt cx="6334" cy="31"/>
          </a:xfrm>
        </p:grpSpPr>
        <p:sp>
          <p:nvSpPr>
            <p:cNvPr id="21" name="Line 32"/>
            <p:cNvSpPr>
              <a:spLocks noChangeShapeType="1"/>
            </p:cNvSpPr>
            <p:nvPr userDrawn="1"/>
          </p:nvSpPr>
          <p:spPr bwMode="gray">
            <a:xfrm>
              <a:off x="2" y="4401"/>
              <a:ext cx="6334" cy="0"/>
            </a:xfrm>
            <a:prstGeom prst="line">
              <a:avLst/>
            </a:prstGeom>
            <a:noFill/>
            <a:ln w="28575">
              <a:solidFill>
                <a:schemeClr val="accent3"/>
              </a:solidFill>
              <a:round/>
              <a:headEnd/>
              <a:tailEnd/>
            </a:ln>
          </p:spPr>
          <p:txBody>
            <a:bodyPr wrap="none" anchor="ctr"/>
            <a:lstStyle/>
            <a:p>
              <a:pPr>
                <a:defRPr/>
              </a:pPr>
              <a:endParaRPr lang="en-US"/>
            </a:p>
          </p:txBody>
        </p:sp>
        <p:sp>
          <p:nvSpPr>
            <p:cNvPr id="22" name="Line 32"/>
            <p:cNvSpPr>
              <a:spLocks noChangeShapeType="1"/>
            </p:cNvSpPr>
            <p:nvPr userDrawn="1"/>
          </p:nvSpPr>
          <p:spPr bwMode="gray">
            <a:xfrm>
              <a:off x="2" y="4432"/>
              <a:ext cx="6334" cy="0"/>
            </a:xfrm>
            <a:prstGeom prst="line">
              <a:avLst/>
            </a:prstGeom>
            <a:noFill/>
            <a:ln w="12700">
              <a:solidFill>
                <a:schemeClr val="accent3"/>
              </a:solidFill>
              <a:round/>
              <a:headEnd/>
              <a:tailEnd/>
            </a:ln>
          </p:spPr>
          <p:txBody>
            <a:bodyPr wrap="none" anchor="ctr"/>
            <a:lstStyle/>
            <a:p>
              <a:pPr>
                <a:defRPr/>
              </a:pPr>
              <a:endParaRPr lang="en-US"/>
            </a:p>
          </p:txBody>
        </p:sp>
      </p:grpSp>
      <p:sp>
        <p:nvSpPr>
          <p:cNvPr id="24" name="Text Box 16"/>
          <p:cNvSpPr txBox="1">
            <a:spLocks noChangeArrowheads="1"/>
          </p:cNvSpPr>
          <p:nvPr userDrawn="1"/>
        </p:nvSpPr>
        <p:spPr bwMode="auto">
          <a:xfrm>
            <a:off x="9858375" y="7169150"/>
            <a:ext cx="293688" cy="136525"/>
          </a:xfrm>
          <a:prstGeom prst="rect">
            <a:avLst/>
          </a:prstGeom>
          <a:noFill/>
          <a:ln w="9525">
            <a:noFill/>
            <a:miter lim="800000"/>
            <a:headEnd/>
            <a:tailEnd/>
          </a:ln>
          <a:effectLst/>
        </p:spPr>
        <p:txBody>
          <a:bodyPr lIns="0" tIns="0" rIns="0" bIns="0">
            <a:spAutoFit/>
          </a:bodyPr>
          <a:lstStyle/>
          <a:p>
            <a:pPr algn="r" eaLnBrk="1" hangingPunct="1">
              <a:spcBef>
                <a:spcPct val="50000"/>
              </a:spcBef>
              <a:buClrTx/>
              <a:buFontTx/>
              <a:buNone/>
              <a:defRPr/>
            </a:pPr>
            <a:fld id="{68A65A0A-8BA6-4DBC-A70D-FA941F22C53D}" type="slidenum">
              <a:rPr lang="en-US" sz="900" b="1">
                <a:solidFill>
                  <a:srgbClr val="00335B"/>
                </a:solidFill>
              </a:rPr>
              <a:pPr algn="r" eaLnBrk="1" hangingPunct="1">
                <a:spcBef>
                  <a:spcPct val="50000"/>
                </a:spcBef>
                <a:buClrTx/>
                <a:buFontTx/>
                <a:buNone/>
                <a:defRPr/>
              </a:pPr>
              <a:t>‹#›</a:t>
            </a:fld>
            <a:endParaRPr lang="en-US" sz="900" b="1">
              <a:solidFill>
                <a:srgbClr val="00335B"/>
              </a:solidFill>
            </a:endParaRPr>
          </a:p>
        </p:txBody>
      </p:sp>
      <p:pic>
        <p:nvPicPr>
          <p:cNvPr id="13" name="Picture 12" descr="pepfar vector.jpg"/>
          <p:cNvPicPr>
            <a:picLocks noChangeAspect="1"/>
          </p:cNvPicPr>
          <p:nvPr userDrawn="1"/>
        </p:nvPicPr>
        <p:blipFill>
          <a:blip r:embed="rId4" cstate="print"/>
          <a:stretch>
            <a:fillRect/>
          </a:stretch>
        </p:blipFill>
        <p:spPr>
          <a:xfrm>
            <a:off x="1863311" y="5508980"/>
            <a:ext cx="1204674" cy="1241070"/>
          </a:xfrm>
          <a:prstGeom prst="rect">
            <a:avLst/>
          </a:prstGeom>
        </p:spPr>
      </p:pic>
      <p:pic>
        <p:nvPicPr>
          <p:cNvPr id="15" name="Picture 14" descr="USAID logo vector.jpg"/>
          <p:cNvPicPr>
            <a:picLocks noChangeAspect="1"/>
          </p:cNvPicPr>
          <p:nvPr userDrawn="1"/>
        </p:nvPicPr>
        <p:blipFill>
          <a:blip r:embed="rId5" cstate="print"/>
          <a:stretch>
            <a:fillRect/>
          </a:stretch>
        </p:blipFill>
        <p:spPr>
          <a:xfrm>
            <a:off x="3533418" y="5724481"/>
            <a:ext cx="2517863" cy="748272"/>
          </a:xfrm>
          <a:prstGeom prst="rect">
            <a:avLst/>
          </a:prstGeom>
        </p:spPr>
      </p:pic>
      <p:pic>
        <p:nvPicPr>
          <p:cNvPr id="17" name="Picture 16" descr="BRHC Logo gold.jpg"/>
          <p:cNvPicPr>
            <a:picLocks noChangeAspect="1"/>
          </p:cNvPicPr>
          <p:nvPr userDrawn="1"/>
        </p:nvPicPr>
        <p:blipFill>
          <a:blip r:embed="rId6" cstate="print"/>
          <a:stretch>
            <a:fillRect/>
          </a:stretch>
        </p:blipFill>
        <p:spPr>
          <a:xfrm>
            <a:off x="6312349" y="5441246"/>
            <a:ext cx="3120556" cy="1289616"/>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0" fontAlgn="base" hangingPunct="0">
        <a:lnSpc>
          <a:spcPct val="90000"/>
        </a:lnSpc>
        <a:spcBef>
          <a:spcPct val="0"/>
        </a:spcBef>
        <a:spcAft>
          <a:spcPct val="0"/>
        </a:spcAft>
        <a:defRPr sz="2000" b="1">
          <a:solidFill>
            <a:srgbClr val="00335B"/>
          </a:solidFill>
          <a:latin typeface="+mj-lt"/>
          <a:ea typeface="+mj-ea"/>
          <a:cs typeface="+mj-cs"/>
        </a:defRPr>
      </a:lvl1pPr>
      <a:lvl2pPr algn="l" rtl="0" eaLnBrk="0" fontAlgn="base" hangingPunct="0">
        <a:lnSpc>
          <a:spcPct val="90000"/>
        </a:lnSpc>
        <a:spcBef>
          <a:spcPct val="0"/>
        </a:spcBef>
        <a:spcAft>
          <a:spcPct val="0"/>
        </a:spcAft>
        <a:defRPr sz="2000" b="1">
          <a:solidFill>
            <a:srgbClr val="00335B"/>
          </a:solidFill>
          <a:latin typeface="Arial" charset="0"/>
        </a:defRPr>
      </a:lvl2pPr>
      <a:lvl3pPr algn="l" rtl="0" eaLnBrk="0" fontAlgn="base" hangingPunct="0">
        <a:lnSpc>
          <a:spcPct val="90000"/>
        </a:lnSpc>
        <a:spcBef>
          <a:spcPct val="0"/>
        </a:spcBef>
        <a:spcAft>
          <a:spcPct val="0"/>
        </a:spcAft>
        <a:defRPr sz="2000" b="1">
          <a:solidFill>
            <a:srgbClr val="00335B"/>
          </a:solidFill>
          <a:latin typeface="Arial" charset="0"/>
        </a:defRPr>
      </a:lvl3pPr>
      <a:lvl4pPr algn="l" rtl="0" eaLnBrk="0" fontAlgn="base" hangingPunct="0">
        <a:lnSpc>
          <a:spcPct val="90000"/>
        </a:lnSpc>
        <a:spcBef>
          <a:spcPct val="0"/>
        </a:spcBef>
        <a:spcAft>
          <a:spcPct val="0"/>
        </a:spcAft>
        <a:defRPr sz="2000" b="1">
          <a:solidFill>
            <a:srgbClr val="00335B"/>
          </a:solidFill>
          <a:latin typeface="Arial" charset="0"/>
        </a:defRPr>
      </a:lvl4pPr>
      <a:lvl5pPr algn="l" rtl="0" eaLnBrk="0" fontAlgn="base" hangingPunct="0">
        <a:lnSpc>
          <a:spcPct val="90000"/>
        </a:lnSpc>
        <a:spcBef>
          <a:spcPct val="0"/>
        </a:spcBef>
        <a:spcAft>
          <a:spcPct val="0"/>
        </a:spcAft>
        <a:defRPr sz="2000" b="1">
          <a:solidFill>
            <a:srgbClr val="00335B"/>
          </a:solidFill>
          <a:latin typeface="Arial" charset="0"/>
        </a:defRPr>
      </a:lvl5pPr>
      <a:lvl6pPr marL="457200" algn="l" rtl="0" eaLnBrk="0" fontAlgn="base" hangingPunct="0">
        <a:lnSpc>
          <a:spcPct val="90000"/>
        </a:lnSpc>
        <a:spcBef>
          <a:spcPct val="0"/>
        </a:spcBef>
        <a:spcAft>
          <a:spcPct val="0"/>
        </a:spcAft>
        <a:defRPr sz="2000" b="1">
          <a:solidFill>
            <a:srgbClr val="00335B"/>
          </a:solidFill>
          <a:latin typeface="Arial" charset="0"/>
        </a:defRPr>
      </a:lvl6pPr>
      <a:lvl7pPr marL="914400" algn="l" rtl="0" eaLnBrk="0" fontAlgn="base" hangingPunct="0">
        <a:lnSpc>
          <a:spcPct val="90000"/>
        </a:lnSpc>
        <a:spcBef>
          <a:spcPct val="0"/>
        </a:spcBef>
        <a:spcAft>
          <a:spcPct val="0"/>
        </a:spcAft>
        <a:defRPr sz="2000" b="1">
          <a:solidFill>
            <a:srgbClr val="00335B"/>
          </a:solidFill>
          <a:latin typeface="Arial" charset="0"/>
        </a:defRPr>
      </a:lvl7pPr>
      <a:lvl8pPr marL="1371600" algn="l" rtl="0" eaLnBrk="0" fontAlgn="base" hangingPunct="0">
        <a:lnSpc>
          <a:spcPct val="90000"/>
        </a:lnSpc>
        <a:spcBef>
          <a:spcPct val="0"/>
        </a:spcBef>
        <a:spcAft>
          <a:spcPct val="0"/>
        </a:spcAft>
        <a:defRPr sz="2000" b="1">
          <a:solidFill>
            <a:srgbClr val="00335B"/>
          </a:solidFill>
          <a:latin typeface="Arial" charset="0"/>
        </a:defRPr>
      </a:lvl8pPr>
      <a:lvl9pPr marL="1828800" algn="l" rtl="0" eaLnBrk="0" fontAlgn="base" hangingPunct="0">
        <a:lnSpc>
          <a:spcPct val="90000"/>
        </a:lnSpc>
        <a:spcBef>
          <a:spcPct val="0"/>
        </a:spcBef>
        <a:spcAft>
          <a:spcPct val="0"/>
        </a:spcAft>
        <a:defRPr sz="2000" b="1">
          <a:solidFill>
            <a:srgbClr val="00335B"/>
          </a:solidFill>
          <a:latin typeface="Arial" charset="0"/>
        </a:defRPr>
      </a:lvl9pPr>
    </p:titleStyle>
    <p:bodyStyle>
      <a:lvl1pPr marL="171450" indent="-171450" algn="l" rtl="0" eaLnBrk="0" fontAlgn="base" hangingPunct="0">
        <a:spcBef>
          <a:spcPct val="50000"/>
        </a:spcBef>
        <a:spcAft>
          <a:spcPct val="0"/>
        </a:spcAft>
        <a:buClr>
          <a:srgbClr val="00335B"/>
        </a:buClr>
        <a:buSzPct val="125000"/>
        <a:buChar char="•"/>
        <a:defRPr sz="1600" b="1">
          <a:solidFill>
            <a:schemeClr val="tx1"/>
          </a:solidFill>
          <a:latin typeface="+mn-lt"/>
          <a:ea typeface="+mn-ea"/>
          <a:cs typeface="+mn-cs"/>
        </a:defRPr>
      </a:lvl1pPr>
      <a:lvl2pPr marL="500063" indent="-214313" algn="l" rtl="0" eaLnBrk="0" fontAlgn="base" hangingPunct="0">
        <a:spcBef>
          <a:spcPct val="0"/>
        </a:spcBef>
        <a:spcAft>
          <a:spcPct val="0"/>
        </a:spcAft>
        <a:buClr>
          <a:srgbClr val="00335B"/>
        </a:buClr>
        <a:buFont typeface="Arial" charset="0"/>
        <a:buChar char="–"/>
        <a:defRPr sz="1600">
          <a:solidFill>
            <a:schemeClr val="tx1"/>
          </a:solidFill>
          <a:latin typeface="+mn-lt"/>
        </a:defRPr>
      </a:lvl2pPr>
      <a:lvl3pPr marL="771525" indent="-157163" algn="l" rtl="0" eaLnBrk="0" fontAlgn="base" hangingPunct="0">
        <a:spcBef>
          <a:spcPct val="10000"/>
        </a:spcBef>
        <a:spcAft>
          <a:spcPct val="0"/>
        </a:spcAft>
        <a:buClr>
          <a:srgbClr val="00335B"/>
        </a:buClr>
        <a:buSzPct val="110000"/>
        <a:buChar char="»"/>
        <a:defRPr sz="1400">
          <a:solidFill>
            <a:schemeClr val="tx1"/>
          </a:solidFill>
          <a:latin typeface="+mn-lt"/>
        </a:defRPr>
      </a:lvl3pPr>
      <a:lvl4pPr marL="854075" indent="61913" algn="l" rtl="0" eaLnBrk="0" fontAlgn="base" hangingPunct="0">
        <a:spcBef>
          <a:spcPct val="10000"/>
        </a:spcBef>
        <a:spcAft>
          <a:spcPct val="0"/>
        </a:spcAft>
        <a:buClr>
          <a:srgbClr val="00335B"/>
        </a:buClr>
        <a:buFont typeface="Arial" charset="0"/>
        <a:buChar char="–"/>
        <a:defRPr sz="1600">
          <a:solidFill>
            <a:schemeClr val="tx1"/>
          </a:solidFill>
          <a:latin typeface="+mn-lt"/>
        </a:defRPr>
      </a:lvl4pPr>
      <a:lvl5pPr marL="1485900" indent="342900" algn="l" rtl="0" eaLnBrk="0" fontAlgn="base" hangingPunct="0">
        <a:spcBef>
          <a:spcPct val="10000"/>
        </a:spcBef>
        <a:spcAft>
          <a:spcPct val="0"/>
        </a:spcAft>
        <a:buClr>
          <a:schemeClr val="tx2"/>
        </a:buClr>
        <a:buFont typeface="Arial" charset="0"/>
        <a:buChar char="»"/>
        <a:defRPr sz="2000">
          <a:solidFill>
            <a:schemeClr val="tx1"/>
          </a:solidFill>
          <a:latin typeface="Arial Narrow" pitchFamily="34" charset="0"/>
        </a:defRPr>
      </a:lvl5pPr>
      <a:lvl6pPr marL="19431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6pPr>
      <a:lvl7pPr marL="24003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7pPr>
      <a:lvl8pPr marL="28575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8pPr>
      <a:lvl9pPr marL="33147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 Box 7"/>
          <p:cNvSpPr txBox="1">
            <a:spLocks noChangeArrowheads="1"/>
          </p:cNvSpPr>
          <p:nvPr userDrawn="1"/>
        </p:nvSpPr>
        <p:spPr bwMode="auto">
          <a:xfrm>
            <a:off x="533400" y="7178675"/>
            <a:ext cx="2227263" cy="122238"/>
          </a:xfrm>
          <a:prstGeom prst="rect">
            <a:avLst/>
          </a:prstGeom>
          <a:noFill/>
          <a:ln w="9525">
            <a:noFill/>
            <a:miter lim="800000"/>
            <a:headEnd/>
            <a:tailEnd/>
          </a:ln>
          <a:effectLst/>
        </p:spPr>
        <p:txBody>
          <a:bodyPr lIns="0" tIns="0" rIns="0" bIns="0">
            <a:spAutoFit/>
          </a:bodyPr>
          <a:lstStyle/>
          <a:p>
            <a:pPr eaLnBrk="1" hangingPunct="1">
              <a:spcBef>
                <a:spcPct val="50000"/>
              </a:spcBef>
              <a:buClrTx/>
              <a:buFontTx/>
              <a:buNone/>
              <a:defRPr/>
            </a:pPr>
            <a:r>
              <a:rPr lang="en-US" sz="800" b="0" dirty="0">
                <a:solidFill>
                  <a:srgbClr val="00335B"/>
                </a:solidFill>
              </a:rPr>
              <a:t>© </a:t>
            </a:r>
            <a:r>
              <a:rPr lang="en-US" sz="800" b="0" dirty="0" smtClean="0">
                <a:solidFill>
                  <a:srgbClr val="00335B"/>
                </a:solidFill>
              </a:rPr>
              <a:t>2013</a:t>
            </a:r>
            <a:r>
              <a:rPr lang="en-US" sz="800" b="0" baseline="0" dirty="0" smtClean="0">
                <a:solidFill>
                  <a:srgbClr val="00335B"/>
                </a:solidFill>
              </a:rPr>
              <a:t> </a:t>
            </a:r>
            <a:r>
              <a:rPr lang="en-US" sz="800" b="0" dirty="0" smtClean="0">
                <a:solidFill>
                  <a:srgbClr val="00335B"/>
                </a:solidFill>
              </a:rPr>
              <a:t>BroadReach Healthcare (Pty)Ltd</a:t>
            </a:r>
            <a:endParaRPr lang="en-US" sz="800" b="0" dirty="0">
              <a:solidFill>
                <a:srgbClr val="00335B"/>
              </a:solidFill>
            </a:endParaRPr>
          </a:p>
        </p:txBody>
      </p:sp>
      <p:grpSp>
        <p:nvGrpSpPr>
          <p:cNvPr id="2" name="Group 20"/>
          <p:cNvGrpSpPr>
            <a:grpSpLocks/>
          </p:cNvGrpSpPr>
          <p:nvPr userDrawn="1"/>
        </p:nvGrpSpPr>
        <p:grpSpPr bwMode="auto">
          <a:xfrm>
            <a:off x="483130" y="4034191"/>
            <a:ext cx="9823450" cy="53975"/>
            <a:chOff x="283" y="479"/>
            <a:chExt cx="6188" cy="34"/>
          </a:xfrm>
        </p:grpSpPr>
        <p:sp>
          <p:nvSpPr>
            <p:cNvPr id="18" name="Line 32"/>
            <p:cNvSpPr>
              <a:spLocks noChangeShapeType="1"/>
            </p:cNvSpPr>
            <p:nvPr userDrawn="1"/>
          </p:nvSpPr>
          <p:spPr bwMode="gray">
            <a:xfrm>
              <a:off x="283" y="479"/>
              <a:ext cx="6188" cy="0"/>
            </a:xfrm>
            <a:prstGeom prst="line">
              <a:avLst/>
            </a:prstGeom>
            <a:noFill/>
            <a:ln w="28575">
              <a:solidFill>
                <a:schemeClr val="accent3"/>
              </a:solidFill>
              <a:round/>
              <a:headEnd/>
              <a:tailEnd/>
            </a:ln>
          </p:spPr>
          <p:txBody>
            <a:bodyPr wrap="none" anchor="ctr"/>
            <a:lstStyle/>
            <a:p>
              <a:pPr>
                <a:defRPr/>
              </a:pPr>
              <a:endParaRPr lang="en-US"/>
            </a:p>
          </p:txBody>
        </p:sp>
        <p:sp>
          <p:nvSpPr>
            <p:cNvPr id="19" name="Line 32"/>
            <p:cNvSpPr>
              <a:spLocks noChangeShapeType="1"/>
            </p:cNvSpPr>
            <p:nvPr userDrawn="1"/>
          </p:nvSpPr>
          <p:spPr bwMode="gray">
            <a:xfrm>
              <a:off x="283" y="513"/>
              <a:ext cx="6188" cy="0"/>
            </a:xfrm>
            <a:prstGeom prst="line">
              <a:avLst/>
            </a:prstGeom>
            <a:noFill/>
            <a:ln w="12700">
              <a:solidFill>
                <a:schemeClr val="accent3"/>
              </a:solidFill>
              <a:round/>
              <a:headEnd/>
              <a:tailEnd/>
            </a:ln>
          </p:spPr>
          <p:txBody>
            <a:bodyPr wrap="none" anchor="ctr"/>
            <a:lstStyle/>
            <a:p>
              <a:pPr>
                <a:defRPr/>
              </a:pPr>
              <a:endParaRPr lang="en-US"/>
            </a:p>
          </p:txBody>
        </p:sp>
      </p:grpSp>
      <p:sp>
        <p:nvSpPr>
          <p:cNvPr id="24" name="Text Box 16"/>
          <p:cNvSpPr txBox="1">
            <a:spLocks noChangeArrowheads="1"/>
          </p:cNvSpPr>
          <p:nvPr userDrawn="1"/>
        </p:nvSpPr>
        <p:spPr bwMode="auto">
          <a:xfrm>
            <a:off x="9858375" y="7169150"/>
            <a:ext cx="293688" cy="136525"/>
          </a:xfrm>
          <a:prstGeom prst="rect">
            <a:avLst/>
          </a:prstGeom>
          <a:noFill/>
          <a:ln w="9525">
            <a:noFill/>
            <a:miter lim="800000"/>
            <a:headEnd/>
            <a:tailEnd/>
          </a:ln>
          <a:effectLst/>
        </p:spPr>
        <p:txBody>
          <a:bodyPr lIns="0" tIns="0" rIns="0" bIns="0">
            <a:spAutoFit/>
          </a:bodyPr>
          <a:lstStyle/>
          <a:p>
            <a:pPr algn="r" eaLnBrk="1" hangingPunct="1">
              <a:spcBef>
                <a:spcPct val="50000"/>
              </a:spcBef>
              <a:buClrTx/>
              <a:buFontTx/>
              <a:buNone/>
              <a:defRPr/>
            </a:pPr>
            <a:fld id="{68A65A0A-8BA6-4DBC-A70D-FA941F22C53D}" type="slidenum">
              <a:rPr lang="en-US" sz="900" b="1">
                <a:solidFill>
                  <a:srgbClr val="00335B"/>
                </a:solidFill>
              </a:rPr>
              <a:pPr algn="r" eaLnBrk="1" hangingPunct="1">
                <a:spcBef>
                  <a:spcPct val="50000"/>
                </a:spcBef>
                <a:buClrTx/>
                <a:buFontTx/>
                <a:buNone/>
                <a:defRPr/>
              </a:pPr>
              <a:t>‹#›</a:t>
            </a:fld>
            <a:endParaRPr lang="en-US" sz="900" b="1">
              <a:solidFill>
                <a:srgbClr val="00335B"/>
              </a:solidFill>
            </a:endParaRPr>
          </a:p>
        </p:txBody>
      </p:sp>
      <p:pic>
        <p:nvPicPr>
          <p:cNvPr id="12" name="Picture 11" descr="BRHC Logo gold.jpg"/>
          <p:cNvPicPr>
            <a:picLocks noChangeAspect="1"/>
          </p:cNvPicPr>
          <p:nvPr userDrawn="1"/>
        </p:nvPicPr>
        <p:blipFill>
          <a:blip r:embed="rId3" cstate="print"/>
          <a:stretch>
            <a:fillRect/>
          </a:stretch>
        </p:blipFill>
        <p:spPr>
          <a:xfrm>
            <a:off x="449381" y="1230489"/>
            <a:ext cx="3557611" cy="14702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r" rtl="0" eaLnBrk="0" fontAlgn="base" hangingPunct="0">
        <a:lnSpc>
          <a:spcPct val="90000"/>
        </a:lnSpc>
        <a:spcBef>
          <a:spcPct val="0"/>
        </a:spcBef>
        <a:spcAft>
          <a:spcPct val="0"/>
        </a:spcAft>
        <a:defRPr sz="2000" b="1">
          <a:solidFill>
            <a:srgbClr val="00335B"/>
          </a:solidFill>
          <a:latin typeface="+mj-lt"/>
          <a:ea typeface="+mj-ea"/>
          <a:cs typeface="+mj-cs"/>
        </a:defRPr>
      </a:lvl1pPr>
      <a:lvl2pPr algn="l" rtl="0" eaLnBrk="0" fontAlgn="base" hangingPunct="0">
        <a:lnSpc>
          <a:spcPct val="90000"/>
        </a:lnSpc>
        <a:spcBef>
          <a:spcPct val="0"/>
        </a:spcBef>
        <a:spcAft>
          <a:spcPct val="0"/>
        </a:spcAft>
        <a:defRPr sz="2000" b="1">
          <a:solidFill>
            <a:srgbClr val="00335B"/>
          </a:solidFill>
          <a:latin typeface="Arial" charset="0"/>
        </a:defRPr>
      </a:lvl2pPr>
      <a:lvl3pPr algn="l" rtl="0" eaLnBrk="0" fontAlgn="base" hangingPunct="0">
        <a:lnSpc>
          <a:spcPct val="90000"/>
        </a:lnSpc>
        <a:spcBef>
          <a:spcPct val="0"/>
        </a:spcBef>
        <a:spcAft>
          <a:spcPct val="0"/>
        </a:spcAft>
        <a:defRPr sz="2000" b="1">
          <a:solidFill>
            <a:srgbClr val="00335B"/>
          </a:solidFill>
          <a:latin typeface="Arial" charset="0"/>
        </a:defRPr>
      </a:lvl3pPr>
      <a:lvl4pPr algn="l" rtl="0" eaLnBrk="0" fontAlgn="base" hangingPunct="0">
        <a:lnSpc>
          <a:spcPct val="90000"/>
        </a:lnSpc>
        <a:spcBef>
          <a:spcPct val="0"/>
        </a:spcBef>
        <a:spcAft>
          <a:spcPct val="0"/>
        </a:spcAft>
        <a:defRPr sz="2000" b="1">
          <a:solidFill>
            <a:srgbClr val="00335B"/>
          </a:solidFill>
          <a:latin typeface="Arial" charset="0"/>
        </a:defRPr>
      </a:lvl4pPr>
      <a:lvl5pPr algn="l" rtl="0" eaLnBrk="0" fontAlgn="base" hangingPunct="0">
        <a:lnSpc>
          <a:spcPct val="90000"/>
        </a:lnSpc>
        <a:spcBef>
          <a:spcPct val="0"/>
        </a:spcBef>
        <a:spcAft>
          <a:spcPct val="0"/>
        </a:spcAft>
        <a:defRPr sz="2000" b="1">
          <a:solidFill>
            <a:srgbClr val="00335B"/>
          </a:solidFill>
          <a:latin typeface="Arial" charset="0"/>
        </a:defRPr>
      </a:lvl5pPr>
      <a:lvl6pPr marL="457200" algn="l" rtl="0" eaLnBrk="0" fontAlgn="base" hangingPunct="0">
        <a:lnSpc>
          <a:spcPct val="90000"/>
        </a:lnSpc>
        <a:spcBef>
          <a:spcPct val="0"/>
        </a:spcBef>
        <a:spcAft>
          <a:spcPct val="0"/>
        </a:spcAft>
        <a:defRPr sz="2000" b="1">
          <a:solidFill>
            <a:srgbClr val="00335B"/>
          </a:solidFill>
          <a:latin typeface="Arial" charset="0"/>
        </a:defRPr>
      </a:lvl6pPr>
      <a:lvl7pPr marL="914400" algn="l" rtl="0" eaLnBrk="0" fontAlgn="base" hangingPunct="0">
        <a:lnSpc>
          <a:spcPct val="90000"/>
        </a:lnSpc>
        <a:spcBef>
          <a:spcPct val="0"/>
        </a:spcBef>
        <a:spcAft>
          <a:spcPct val="0"/>
        </a:spcAft>
        <a:defRPr sz="2000" b="1">
          <a:solidFill>
            <a:srgbClr val="00335B"/>
          </a:solidFill>
          <a:latin typeface="Arial" charset="0"/>
        </a:defRPr>
      </a:lvl7pPr>
      <a:lvl8pPr marL="1371600" algn="l" rtl="0" eaLnBrk="0" fontAlgn="base" hangingPunct="0">
        <a:lnSpc>
          <a:spcPct val="90000"/>
        </a:lnSpc>
        <a:spcBef>
          <a:spcPct val="0"/>
        </a:spcBef>
        <a:spcAft>
          <a:spcPct val="0"/>
        </a:spcAft>
        <a:defRPr sz="2000" b="1">
          <a:solidFill>
            <a:srgbClr val="00335B"/>
          </a:solidFill>
          <a:latin typeface="Arial" charset="0"/>
        </a:defRPr>
      </a:lvl8pPr>
      <a:lvl9pPr marL="1828800" algn="l" rtl="0" eaLnBrk="0" fontAlgn="base" hangingPunct="0">
        <a:lnSpc>
          <a:spcPct val="90000"/>
        </a:lnSpc>
        <a:spcBef>
          <a:spcPct val="0"/>
        </a:spcBef>
        <a:spcAft>
          <a:spcPct val="0"/>
        </a:spcAft>
        <a:defRPr sz="2000" b="1">
          <a:solidFill>
            <a:srgbClr val="00335B"/>
          </a:solidFill>
          <a:latin typeface="Arial" charset="0"/>
        </a:defRPr>
      </a:lvl9pPr>
    </p:titleStyle>
    <p:bodyStyle>
      <a:lvl1pPr marL="171450" indent="-171450" algn="l" rtl="0" eaLnBrk="0" fontAlgn="base" hangingPunct="0">
        <a:spcBef>
          <a:spcPct val="50000"/>
        </a:spcBef>
        <a:spcAft>
          <a:spcPct val="0"/>
        </a:spcAft>
        <a:buClr>
          <a:srgbClr val="00335B"/>
        </a:buClr>
        <a:buSzPct val="125000"/>
        <a:buChar char="•"/>
        <a:defRPr sz="1600" b="1">
          <a:solidFill>
            <a:schemeClr val="tx1"/>
          </a:solidFill>
          <a:latin typeface="+mn-lt"/>
          <a:ea typeface="+mn-ea"/>
          <a:cs typeface="+mn-cs"/>
        </a:defRPr>
      </a:lvl1pPr>
      <a:lvl2pPr marL="500063" indent="-214313" algn="l" rtl="0" eaLnBrk="0" fontAlgn="base" hangingPunct="0">
        <a:spcBef>
          <a:spcPct val="0"/>
        </a:spcBef>
        <a:spcAft>
          <a:spcPct val="0"/>
        </a:spcAft>
        <a:buClr>
          <a:srgbClr val="00335B"/>
        </a:buClr>
        <a:buFont typeface="Arial" charset="0"/>
        <a:buChar char="–"/>
        <a:defRPr sz="1600">
          <a:solidFill>
            <a:schemeClr val="tx1"/>
          </a:solidFill>
          <a:latin typeface="+mn-lt"/>
        </a:defRPr>
      </a:lvl2pPr>
      <a:lvl3pPr marL="771525" indent="-157163" algn="l" rtl="0" eaLnBrk="0" fontAlgn="base" hangingPunct="0">
        <a:spcBef>
          <a:spcPct val="10000"/>
        </a:spcBef>
        <a:spcAft>
          <a:spcPct val="0"/>
        </a:spcAft>
        <a:buClr>
          <a:srgbClr val="00335B"/>
        </a:buClr>
        <a:buSzPct val="110000"/>
        <a:buChar char="»"/>
        <a:defRPr sz="1400">
          <a:solidFill>
            <a:schemeClr val="tx1"/>
          </a:solidFill>
          <a:latin typeface="+mn-lt"/>
        </a:defRPr>
      </a:lvl3pPr>
      <a:lvl4pPr marL="854075" indent="61913" algn="l" rtl="0" eaLnBrk="0" fontAlgn="base" hangingPunct="0">
        <a:spcBef>
          <a:spcPct val="10000"/>
        </a:spcBef>
        <a:spcAft>
          <a:spcPct val="0"/>
        </a:spcAft>
        <a:buClr>
          <a:srgbClr val="00335B"/>
        </a:buClr>
        <a:buFont typeface="Arial" charset="0"/>
        <a:buChar char="–"/>
        <a:defRPr sz="1600">
          <a:solidFill>
            <a:schemeClr val="tx1"/>
          </a:solidFill>
          <a:latin typeface="+mn-lt"/>
        </a:defRPr>
      </a:lvl4pPr>
      <a:lvl5pPr marL="1485900" indent="342900" algn="l" rtl="0" eaLnBrk="0" fontAlgn="base" hangingPunct="0">
        <a:spcBef>
          <a:spcPct val="10000"/>
        </a:spcBef>
        <a:spcAft>
          <a:spcPct val="0"/>
        </a:spcAft>
        <a:buClr>
          <a:schemeClr val="tx2"/>
        </a:buClr>
        <a:buFont typeface="Arial" charset="0"/>
        <a:buChar char="»"/>
        <a:defRPr sz="2000">
          <a:solidFill>
            <a:schemeClr val="tx1"/>
          </a:solidFill>
          <a:latin typeface="Arial Narrow" pitchFamily="34" charset="0"/>
        </a:defRPr>
      </a:lvl5pPr>
      <a:lvl6pPr marL="19431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6pPr>
      <a:lvl7pPr marL="24003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7pPr>
      <a:lvl8pPr marL="28575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8pPr>
      <a:lvl9pPr marL="3314700" algn="l" rtl="0" eaLnBrk="0" fontAlgn="base" hangingPunct="0">
        <a:spcBef>
          <a:spcPct val="10000"/>
        </a:spcBef>
        <a:spcAft>
          <a:spcPct val="0"/>
        </a:spcAft>
        <a:buClr>
          <a:schemeClr val="tx2"/>
        </a:buClr>
        <a:buFont typeface="Arial" charset="0"/>
        <a:defRPr sz="2000">
          <a:solidFill>
            <a:schemeClr val="tx1"/>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bwMode="auto">
          <a:xfrm>
            <a:off x="0" y="5943097"/>
            <a:ext cx="10688638" cy="16200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
                <a:srgbClr val="00335B"/>
              </a:buClr>
              <a:buSzTx/>
              <a:buFontTx/>
              <a:buChar char="•"/>
              <a:tabLst/>
            </a:pPr>
            <a:endParaRPr kumimoji="0" lang="en-ZA" sz="2400" b="0" i="0" u="none" strike="noStrike" cap="none" normalizeH="0" baseline="0" smtClean="0">
              <a:ln>
                <a:noFill/>
              </a:ln>
              <a:solidFill>
                <a:schemeClr val="tx1"/>
              </a:solidFill>
              <a:effectLst/>
              <a:latin typeface="Arial" charset="0"/>
              <a:cs typeface="Times New Roman" charset="0"/>
            </a:endParaRPr>
          </a:p>
        </p:txBody>
      </p:sp>
      <p:sp>
        <p:nvSpPr>
          <p:cNvPr id="14" name="Text Box 7"/>
          <p:cNvSpPr txBox="1">
            <a:spLocks noChangeArrowheads="1"/>
          </p:cNvSpPr>
          <p:nvPr/>
        </p:nvSpPr>
        <p:spPr bwMode="auto">
          <a:xfrm>
            <a:off x="1044752" y="1745193"/>
            <a:ext cx="8640762" cy="861774"/>
          </a:xfrm>
          <a:prstGeom prst="rect">
            <a:avLst/>
          </a:prstGeom>
          <a:noFill/>
          <a:ln w="9525">
            <a:noFill/>
            <a:miter lim="800000"/>
            <a:headEnd/>
            <a:tailEnd/>
          </a:ln>
        </p:spPr>
        <p:txBody>
          <a:bodyPr lIns="0" tIns="0" rIns="0" bIns="0">
            <a:spAutoFit/>
          </a:bodyPr>
          <a:lstStyle/>
          <a:p>
            <a:pPr algn="ctr" defTabSz="1042988">
              <a:buClrTx/>
              <a:buFontTx/>
              <a:buNone/>
            </a:pPr>
            <a:r>
              <a:rPr lang="en-US" sz="2800" dirty="0" smtClean="0"/>
              <a:t>Success of </a:t>
            </a:r>
            <a:r>
              <a:rPr lang="en-US" sz="2800" dirty="0" err="1" smtClean="0"/>
              <a:t>TIER.Net</a:t>
            </a:r>
            <a:r>
              <a:rPr lang="en-US" sz="2800" dirty="0" smtClean="0"/>
              <a:t> Rollout </a:t>
            </a:r>
            <a:r>
              <a:rPr lang="en-US" sz="2800" dirty="0"/>
              <a:t>M</a:t>
            </a:r>
            <a:r>
              <a:rPr lang="en-US" sz="2800" dirty="0" smtClean="0"/>
              <a:t>onitoring in </a:t>
            </a:r>
            <a:r>
              <a:rPr lang="en-US" sz="2800" dirty="0"/>
              <a:t>BroadReach supported </a:t>
            </a:r>
            <a:r>
              <a:rPr lang="en-US" sz="2800" dirty="0" smtClean="0"/>
              <a:t>Department of Health </a:t>
            </a:r>
            <a:r>
              <a:rPr lang="en-US" sz="2800" dirty="0"/>
              <a:t>F</a:t>
            </a:r>
            <a:r>
              <a:rPr lang="en-US" sz="2800" dirty="0" smtClean="0"/>
              <a:t>acilities</a:t>
            </a:r>
            <a:endParaRPr lang="en-US" altLang="en-US" sz="2700" b="1" dirty="0">
              <a:solidFill>
                <a:srgbClr val="00335B"/>
              </a:solidFill>
            </a:endParaRPr>
          </a:p>
        </p:txBody>
      </p:sp>
      <p:sp>
        <p:nvSpPr>
          <p:cNvPr id="15" name="Text Box 8"/>
          <p:cNvSpPr txBox="1">
            <a:spLocks noChangeArrowheads="1"/>
          </p:cNvSpPr>
          <p:nvPr/>
        </p:nvSpPr>
        <p:spPr bwMode="auto">
          <a:xfrm>
            <a:off x="1637731" y="3719513"/>
            <a:ext cx="7830295" cy="2246769"/>
          </a:xfrm>
          <a:prstGeom prst="rect">
            <a:avLst/>
          </a:prstGeom>
          <a:noFill/>
          <a:ln w="9525" algn="ctr">
            <a:noFill/>
            <a:miter lim="800000"/>
            <a:headEnd/>
            <a:tailEnd/>
          </a:ln>
        </p:spPr>
        <p:txBody>
          <a:bodyPr wrap="square" lIns="0" tIns="0" rIns="0" bIns="0">
            <a:spAutoFit/>
          </a:bodyPr>
          <a:lstStyle/>
          <a:p>
            <a:pPr algn="ctr">
              <a:buNone/>
            </a:pPr>
            <a:r>
              <a:rPr lang="en-ZA" sz="2000" b="1" dirty="0"/>
              <a:t>Health Informatics South Africa </a:t>
            </a:r>
            <a:r>
              <a:rPr lang="en-ZA" sz="2000" b="1" dirty="0" smtClean="0"/>
              <a:t>Conference 2013</a:t>
            </a:r>
            <a:endParaRPr lang="en-ZA" sz="2000" dirty="0"/>
          </a:p>
          <a:p>
            <a:pPr algn="ctr">
              <a:buNone/>
            </a:pPr>
            <a:r>
              <a:rPr lang="en-ZA" sz="2000" b="1" dirty="0"/>
              <a:t>Port </a:t>
            </a:r>
            <a:r>
              <a:rPr lang="en-ZA" sz="2000" b="1" dirty="0" smtClean="0"/>
              <a:t>Elizabeth</a:t>
            </a:r>
          </a:p>
          <a:p>
            <a:pPr algn="ctr">
              <a:buNone/>
            </a:pPr>
            <a:r>
              <a:rPr lang="en-ZA" sz="2000" b="1" dirty="0" smtClean="0"/>
              <a:t>3</a:t>
            </a:r>
            <a:r>
              <a:rPr lang="en-ZA" sz="2000" b="1" baseline="30000" dirty="0" smtClean="0"/>
              <a:t>rd</a:t>
            </a:r>
            <a:r>
              <a:rPr lang="en-ZA" sz="2000" b="1" dirty="0" smtClean="0"/>
              <a:t>  to 5</a:t>
            </a:r>
            <a:r>
              <a:rPr lang="en-ZA" sz="2000" b="1" baseline="30000" dirty="0" smtClean="0"/>
              <a:t>th</a:t>
            </a:r>
            <a:r>
              <a:rPr lang="en-ZA" sz="2000" b="1" dirty="0" smtClean="0"/>
              <a:t> July 2013</a:t>
            </a:r>
          </a:p>
          <a:p>
            <a:pPr algn="ctr">
              <a:buNone/>
            </a:pPr>
            <a:endParaRPr lang="en-ZA" sz="2000" b="1" dirty="0"/>
          </a:p>
          <a:p>
            <a:pPr algn="ctr">
              <a:buNone/>
            </a:pPr>
            <a:r>
              <a:rPr lang="en-ZA" b="1" dirty="0" smtClean="0"/>
              <a:t>Linda McIntosh</a:t>
            </a:r>
            <a:endParaRPr lang="en-ZA" dirty="0"/>
          </a:p>
          <a:p>
            <a:pPr algn="ctr" defTabSz="1042988">
              <a:buClrTx/>
              <a:buFontTx/>
              <a:buNone/>
            </a:pPr>
            <a:r>
              <a:rPr lang="en-US" sz="2100" b="1" dirty="0">
                <a:solidFill>
                  <a:srgbClr val="00335B"/>
                </a:solidFill>
                <a:latin typeface="Arial Narrow" pitchFamily="34" charset="0"/>
              </a:rPr>
              <a:t/>
            </a:r>
            <a:br>
              <a:rPr lang="en-US" sz="2100" b="1" dirty="0">
                <a:solidFill>
                  <a:srgbClr val="00335B"/>
                </a:solidFill>
                <a:latin typeface="Arial Narrow" pitchFamily="34" charset="0"/>
              </a:rPr>
            </a:br>
            <a:endParaRPr lang="en-US" sz="2100" dirty="0">
              <a:solidFill>
                <a:srgbClr val="00335B"/>
              </a:solidFill>
              <a:latin typeface="Arial Narrow" pitchFamily="34" charset="0"/>
            </a:endParaRPr>
          </a:p>
        </p:txBody>
      </p:sp>
      <p:grpSp>
        <p:nvGrpSpPr>
          <p:cNvPr id="17" name="Group 10"/>
          <p:cNvGrpSpPr>
            <a:grpSpLocks/>
          </p:cNvGrpSpPr>
          <p:nvPr/>
        </p:nvGrpSpPr>
        <p:grpSpPr bwMode="auto">
          <a:xfrm>
            <a:off x="1251920" y="3269753"/>
            <a:ext cx="8226425" cy="53975"/>
            <a:chOff x="283" y="479"/>
            <a:chExt cx="6188" cy="34"/>
          </a:xfrm>
        </p:grpSpPr>
        <p:sp>
          <p:nvSpPr>
            <p:cNvPr id="18" name="Line 32"/>
            <p:cNvSpPr>
              <a:spLocks noChangeShapeType="1"/>
            </p:cNvSpPr>
            <p:nvPr/>
          </p:nvSpPr>
          <p:spPr bwMode="gray">
            <a:xfrm>
              <a:off x="283" y="479"/>
              <a:ext cx="6188" cy="0"/>
            </a:xfrm>
            <a:prstGeom prst="line">
              <a:avLst/>
            </a:prstGeom>
            <a:noFill/>
            <a:ln w="28575">
              <a:solidFill>
                <a:srgbClr val="996600"/>
              </a:solidFill>
              <a:round/>
              <a:headEnd/>
              <a:tailEnd/>
            </a:ln>
          </p:spPr>
          <p:txBody>
            <a:bodyPr wrap="none" anchor="ctr"/>
            <a:lstStyle/>
            <a:p>
              <a:endParaRPr lang="en-US" dirty="0"/>
            </a:p>
          </p:txBody>
        </p:sp>
        <p:sp>
          <p:nvSpPr>
            <p:cNvPr id="19" name="Line 32"/>
            <p:cNvSpPr>
              <a:spLocks noChangeShapeType="1"/>
            </p:cNvSpPr>
            <p:nvPr/>
          </p:nvSpPr>
          <p:spPr bwMode="gray">
            <a:xfrm>
              <a:off x="283" y="513"/>
              <a:ext cx="6188" cy="0"/>
            </a:xfrm>
            <a:prstGeom prst="line">
              <a:avLst/>
            </a:prstGeom>
            <a:noFill/>
            <a:ln w="12700">
              <a:solidFill>
                <a:srgbClr val="996600"/>
              </a:solidFill>
              <a:round/>
              <a:headEnd/>
              <a:tailEnd/>
            </a:ln>
          </p:spPr>
          <p:txBody>
            <a:bodyPr wrap="none" anchor="ctr"/>
            <a:lstStyle/>
            <a:p>
              <a:endParaRPr lang="en-US" dirty="0"/>
            </a:p>
          </p:txBody>
        </p:sp>
      </p:grpSp>
      <p:grpSp>
        <p:nvGrpSpPr>
          <p:cNvPr id="20" name="Group 13"/>
          <p:cNvGrpSpPr>
            <a:grpSpLocks/>
          </p:cNvGrpSpPr>
          <p:nvPr/>
        </p:nvGrpSpPr>
        <p:grpSpPr bwMode="auto">
          <a:xfrm flipV="1">
            <a:off x="1241601" y="1348493"/>
            <a:ext cx="8226425" cy="53975"/>
            <a:chOff x="283" y="479"/>
            <a:chExt cx="6188" cy="34"/>
          </a:xfrm>
        </p:grpSpPr>
        <p:sp>
          <p:nvSpPr>
            <p:cNvPr id="21" name="Line 32"/>
            <p:cNvSpPr>
              <a:spLocks noChangeShapeType="1"/>
            </p:cNvSpPr>
            <p:nvPr/>
          </p:nvSpPr>
          <p:spPr bwMode="gray">
            <a:xfrm>
              <a:off x="283" y="479"/>
              <a:ext cx="6188" cy="0"/>
            </a:xfrm>
            <a:prstGeom prst="line">
              <a:avLst/>
            </a:prstGeom>
            <a:noFill/>
            <a:ln w="28575">
              <a:solidFill>
                <a:srgbClr val="996600"/>
              </a:solidFill>
              <a:round/>
              <a:headEnd/>
              <a:tailEnd/>
            </a:ln>
          </p:spPr>
          <p:txBody>
            <a:bodyPr wrap="none" anchor="ctr"/>
            <a:lstStyle/>
            <a:p>
              <a:endParaRPr lang="en-US" dirty="0"/>
            </a:p>
          </p:txBody>
        </p:sp>
        <p:sp>
          <p:nvSpPr>
            <p:cNvPr id="22" name="Line 32"/>
            <p:cNvSpPr>
              <a:spLocks noChangeShapeType="1"/>
            </p:cNvSpPr>
            <p:nvPr/>
          </p:nvSpPr>
          <p:spPr bwMode="gray">
            <a:xfrm>
              <a:off x="283" y="513"/>
              <a:ext cx="6188" cy="0"/>
            </a:xfrm>
            <a:prstGeom prst="line">
              <a:avLst/>
            </a:prstGeom>
            <a:noFill/>
            <a:ln w="12700">
              <a:solidFill>
                <a:srgbClr val="996600"/>
              </a:solidFill>
              <a:round/>
              <a:headEnd/>
              <a:tailEnd/>
            </a:ln>
          </p:spPr>
          <p:txBody>
            <a:bodyPr wrap="none" anchor="ctr"/>
            <a:lstStyle/>
            <a:p>
              <a:endParaRPr lang="en-US" dirty="0"/>
            </a:p>
          </p:txBody>
        </p:sp>
      </p:grpSp>
      <p:sp>
        <p:nvSpPr>
          <p:cNvPr id="23" name="Text Box 6"/>
          <p:cNvSpPr txBox="1">
            <a:spLocks noChangeArrowheads="1"/>
          </p:cNvSpPr>
          <p:nvPr/>
        </p:nvSpPr>
        <p:spPr bwMode="auto">
          <a:xfrm>
            <a:off x="508000" y="6117140"/>
            <a:ext cx="2635250" cy="1246495"/>
          </a:xfrm>
          <a:prstGeom prst="rect">
            <a:avLst/>
          </a:prstGeom>
          <a:noFill/>
          <a:ln w="9525">
            <a:noFill/>
            <a:miter lim="800000"/>
            <a:headEnd/>
            <a:tailEnd/>
          </a:ln>
        </p:spPr>
        <p:txBody>
          <a:bodyPr wrap="square" lIns="0" tIns="0" rIns="0" bIns="0">
            <a:spAutoFit/>
          </a:bodyPr>
          <a:lstStyle/>
          <a:p>
            <a:pPr defTabSz="1042988">
              <a:spcBef>
                <a:spcPct val="20000"/>
              </a:spcBef>
              <a:buClrTx/>
              <a:buFontTx/>
              <a:buNone/>
            </a:pPr>
            <a:r>
              <a:rPr lang="en-US" sz="1100" b="1" dirty="0" smtClean="0">
                <a:solidFill>
                  <a:srgbClr val="00335B"/>
                </a:solidFill>
                <a:latin typeface="Arial Narrow" pitchFamily="34" charset="0"/>
              </a:rPr>
              <a:t>BroadReach Healthcare (Pty)Ltd</a:t>
            </a:r>
          </a:p>
          <a:p>
            <a:pPr>
              <a:buNone/>
            </a:pPr>
            <a:r>
              <a:rPr lang="en-US" sz="1000" dirty="0" smtClean="0"/>
              <a:t>Park Lane Office Park</a:t>
            </a:r>
            <a:endParaRPr lang="en-ZA" sz="1000" dirty="0" smtClean="0"/>
          </a:p>
          <a:p>
            <a:pPr>
              <a:buNone/>
            </a:pPr>
            <a:r>
              <a:rPr lang="en-US" sz="1000" dirty="0" smtClean="0"/>
              <a:t>Block B, Lobby 1, First Floor</a:t>
            </a:r>
            <a:endParaRPr lang="en-ZA" sz="1000" dirty="0" smtClean="0"/>
          </a:p>
          <a:p>
            <a:pPr>
              <a:buNone/>
            </a:pPr>
            <a:r>
              <a:rPr lang="en-US" sz="1000" dirty="0" err="1" smtClean="0"/>
              <a:t>cnr</a:t>
            </a:r>
            <a:r>
              <a:rPr lang="en-US" sz="1000" dirty="0" smtClean="0"/>
              <a:t> Alexandra Road &amp; Park Lane</a:t>
            </a:r>
            <a:endParaRPr lang="en-ZA" sz="1000" dirty="0" smtClean="0"/>
          </a:p>
          <a:p>
            <a:pPr>
              <a:buNone/>
            </a:pPr>
            <a:r>
              <a:rPr lang="en-US" sz="1000" dirty="0" smtClean="0"/>
              <a:t>Pinelands, 7405</a:t>
            </a:r>
            <a:endParaRPr lang="en-ZA" sz="1000" dirty="0" smtClean="0"/>
          </a:p>
          <a:p>
            <a:pPr>
              <a:buNone/>
            </a:pPr>
            <a:r>
              <a:rPr lang="en-US" sz="1000" dirty="0" smtClean="0"/>
              <a:t>Cape Town, South Africa</a:t>
            </a:r>
          </a:p>
          <a:p>
            <a:pPr>
              <a:buNone/>
            </a:pPr>
            <a:r>
              <a:rPr lang="en-US" sz="1000" dirty="0" smtClean="0"/>
              <a:t>Phone:   +27 21 514 8300 </a:t>
            </a:r>
            <a:endParaRPr lang="en-ZA" sz="1000" dirty="0" smtClean="0"/>
          </a:p>
          <a:p>
            <a:pPr>
              <a:buNone/>
            </a:pPr>
            <a:r>
              <a:rPr lang="en-US" sz="1000" dirty="0" smtClean="0"/>
              <a:t>Fax:       +27 21 511 5292</a:t>
            </a:r>
            <a:endParaRPr lang="en-US" sz="1100" b="1" dirty="0" smtClean="0">
              <a:solidFill>
                <a:srgbClr val="00335B"/>
              </a:solidFill>
              <a:latin typeface="Arial Narrow" pitchFamily="34" charset="0"/>
            </a:endParaRPr>
          </a:p>
        </p:txBody>
      </p:sp>
      <p:pic>
        <p:nvPicPr>
          <p:cNvPr id="24" name="Picture 23" descr="BRHC Logo gold.jpg"/>
          <p:cNvPicPr>
            <a:picLocks noChangeAspect="1"/>
          </p:cNvPicPr>
          <p:nvPr/>
        </p:nvPicPr>
        <p:blipFill>
          <a:blip r:embed="rId3" cstate="print">
            <a:clrChange>
              <a:clrFrom>
                <a:srgbClr val="FFFFFE"/>
              </a:clrFrom>
              <a:clrTo>
                <a:srgbClr val="FFFFFE">
                  <a:alpha val="0"/>
                </a:srgbClr>
              </a:clrTo>
            </a:clrChange>
          </a:blip>
          <a:stretch>
            <a:fillRect/>
          </a:stretch>
        </p:blipFill>
        <p:spPr>
          <a:xfrm>
            <a:off x="6755883" y="6150135"/>
            <a:ext cx="3649928" cy="12133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Solutions - The </a:t>
            </a:r>
            <a:r>
              <a:rPr lang="en-GB" i="1" dirty="0"/>
              <a:t>BRHC TIER.Net ‘PHASES’ </a:t>
            </a:r>
            <a:r>
              <a:rPr lang="en-GB" i="1" dirty="0" smtClean="0"/>
              <a:t>consolidated reporting</a:t>
            </a:r>
            <a:endParaRPr lang="en-ZA" dirty="0"/>
          </a:p>
        </p:txBody>
      </p:sp>
      <p:sp>
        <p:nvSpPr>
          <p:cNvPr id="3" name="Text Placeholder 2"/>
          <p:cNvSpPr>
            <a:spLocks noGrp="1"/>
          </p:cNvSpPr>
          <p:nvPr>
            <p:ph type="body" sz="quarter" idx="10"/>
          </p:nvPr>
        </p:nvSpPr>
        <p:spPr>
          <a:xfrm>
            <a:off x="545910" y="1009936"/>
            <a:ext cx="9648968" cy="2661312"/>
          </a:xfrm>
        </p:spPr>
        <p:txBody>
          <a:bodyPr/>
          <a:lstStyle/>
          <a:p>
            <a:pPr marL="0" indent="0">
              <a:lnSpc>
                <a:spcPts val="3000"/>
              </a:lnSpc>
              <a:buNone/>
            </a:pPr>
            <a:r>
              <a:rPr lang="en-GB" sz="2000" b="0" dirty="0" smtClean="0"/>
              <a:t>This report highlights any problems in the process when viewing it across multiple sites and districts.</a:t>
            </a:r>
          </a:p>
          <a:p>
            <a:pPr marL="0" indent="0">
              <a:lnSpc>
                <a:spcPts val="3000"/>
              </a:lnSpc>
              <a:spcBef>
                <a:spcPts val="0"/>
              </a:spcBef>
              <a:buNone/>
            </a:pPr>
            <a:endParaRPr lang="en-GB" sz="2000" b="0" dirty="0" smtClean="0"/>
          </a:p>
          <a:p>
            <a:pPr marL="0" indent="0">
              <a:lnSpc>
                <a:spcPts val="3000"/>
              </a:lnSpc>
              <a:buNone/>
            </a:pPr>
            <a:r>
              <a:rPr lang="en-GB" sz="2000" b="0" dirty="0" smtClean="0"/>
              <a:t>The National DoH further enhanced the reporting to include the reporting of TIER 1 (paper based sites</a:t>
            </a:r>
            <a:r>
              <a:rPr lang="en-GB" sz="2000" b="0" dirty="0" smtClean="0"/>
              <a:t>), TIER 3  </a:t>
            </a:r>
            <a:r>
              <a:rPr lang="en-GB" sz="2000" b="0" dirty="0" smtClean="0"/>
              <a:t>and non-standard systems, thereby providing a more comprehensive picture of reporting per District.</a:t>
            </a:r>
          </a:p>
        </p:txBody>
      </p:sp>
      <p:sp>
        <p:nvSpPr>
          <p:cNvPr id="10" name="TextBox 9"/>
          <p:cNvSpPr txBox="1"/>
          <p:nvPr/>
        </p:nvSpPr>
        <p:spPr>
          <a:xfrm>
            <a:off x="1520007" y="6034949"/>
            <a:ext cx="7685088" cy="338554"/>
          </a:xfrm>
          <a:prstGeom prst="rect">
            <a:avLst/>
          </a:prstGeom>
          <a:noFill/>
        </p:spPr>
        <p:txBody>
          <a:bodyPr wrap="square" rtlCol="0">
            <a:spAutoFit/>
          </a:bodyPr>
          <a:lstStyle/>
          <a:p>
            <a:pPr>
              <a:buNone/>
            </a:pPr>
            <a:r>
              <a:rPr lang="en-US" sz="1600" i="1" dirty="0" smtClean="0"/>
              <a:t>Figure: Consolidated </a:t>
            </a:r>
            <a:r>
              <a:rPr lang="en-US" sz="1600" i="1" dirty="0"/>
              <a:t>TIER stats in BRHC districts (31 </a:t>
            </a:r>
            <a:r>
              <a:rPr lang="en-US" sz="1600" i="1" dirty="0" smtClean="0"/>
              <a:t>May </a:t>
            </a:r>
            <a:r>
              <a:rPr lang="en-US" sz="1600" i="1" dirty="0"/>
              <a:t>’13)</a:t>
            </a:r>
            <a:endParaRPr lang="en-ZA"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59" y="3917901"/>
            <a:ext cx="9168034" cy="193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28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61" y="303214"/>
            <a:ext cx="9618662" cy="441854"/>
          </a:xfrm>
        </p:spPr>
        <p:txBody>
          <a:bodyPr/>
          <a:lstStyle/>
          <a:p>
            <a:r>
              <a:rPr lang="en-US" dirty="0" smtClean="0"/>
              <a:t>Solutions – Graphs to monitor progress</a:t>
            </a:r>
            <a:endParaRPr lang="en-ZA" dirty="0"/>
          </a:p>
        </p:txBody>
      </p:sp>
      <p:sp>
        <p:nvSpPr>
          <p:cNvPr id="4" name="TextBox 3"/>
          <p:cNvSpPr txBox="1"/>
          <p:nvPr/>
        </p:nvSpPr>
        <p:spPr>
          <a:xfrm>
            <a:off x="504965" y="1228300"/>
            <a:ext cx="9553433" cy="4298100"/>
          </a:xfrm>
          <a:prstGeom prst="rect">
            <a:avLst/>
          </a:prstGeom>
          <a:noFill/>
        </p:spPr>
        <p:txBody>
          <a:bodyPr wrap="square" rtlCol="0">
            <a:spAutoFit/>
          </a:bodyPr>
          <a:lstStyle/>
          <a:p>
            <a:pPr marL="177800" indent="-177800">
              <a:lnSpc>
                <a:spcPts val="3000"/>
              </a:lnSpc>
            </a:pPr>
            <a:r>
              <a:rPr lang="en-GB" sz="2000" dirty="0" smtClean="0">
                <a:latin typeface="+mn-lt"/>
              </a:rPr>
              <a:t> Later in the implementation process it </a:t>
            </a:r>
            <a:r>
              <a:rPr lang="en-GB" sz="2000" dirty="0">
                <a:latin typeface="+mn-lt"/>
              </a:rPr>
              <a:t>became clear that back capturing was not being </a:t>
            </a:r>
            <a:r>
              <a:rPr lang="en-GB" sz="2000" dirty="0" smtClean="0">
                <a:latin typeface="+mn-lt"/>
              </a:rPr>
              <a:t>carefully monitored</a:t>
            </a:r>
            <a:r>
              <a:rPr lang="en-GB" sz="2000" dirty="0" smtClean="0">
                <a:latin typeface="+mn-lt"/>
              </a:rPr>
              <a:t>. The </a:t>
            </a:r>
            <a:r>
              <a:rPr lang="en-GB" sz="2000" dirty="0">
                <a:latin typeface="+mn-lt"/>
              </a:rPr>
              <a:t>BRHC team developed a set of graphs to assist the manager responsible for monitoring </a:t>
            </a:r>
            <a:r>
              <a:rPr lang="en-GB" sz="2000" dirty="0" smtClean="0">
                <a:latin typeface="+mn-lt"/>
              </a:rPr>
              <a:t>facility rollout</a:t>
            </a:r>
            <a:r>
              <a:rPr lang="en-GB" sz="2000" dirty="0">
                <a:latin typeface="+mn-lt"/>
              </a:rPr>
              <a:t>.  </a:t>
            </a:r>
            <a:endParaRPr lang="en-GB" sz="2000" dirty="0" smtClean="0">
              <a:latin typeface="+mn-lt"/>
            </a:endParaRPr>
          </a:p>
          <a:p>
            <a:pPr>
              <a:lnSpc>
                <a:spcPts val="3000"/>
              </a:lnSpc>
              <a:buNone/>
            </a:pPr>
            <a:endParaRPr lang="en-GB" sz="2000" dirty="0" smtClean="0">
              <a:latin typeface="+mn-lt"/>
            </a:endParaRPr>
          </a:p>
          <a:p>
            <a:pPr marL="177800" indent="-177800">
              <a:lnSpc>
                <a:spcPts val="3000"/>
              </a:lnSpc>
            </a:pPr>
            <a:r>
              <a:rPr lang="en-GB" sz="2000" dirty="0" smtClean="0">
                <a:latin typeface="+mn-lt"/>
              </a:rPr>
              <a:t> A back </a:t>
            </a:r>
            <a:r>
              <a:rPr lang="en-GB" sz="2000" dirty="0">
                <a:latin typeface="+mn-lt"/>
              </a:rPr>
              <a:t>capture target was agreed with the capturing staff </a:t>
            </a:r>
            <a:r>
              <a:rPr lang="en-GB" sz="2000" dirty="0" smtClean="0">
                <a:latin typeface="+mn-lt"/>
              </a:rPr>
              <a:t> (and facility manager) and </a:t>
            </a:r>
            <a:r>
              <a:rPr lang="en-GB" sz="2000" dirty="0">
                <a:latin typeface="+mn-lt"/>
              </a:rPr>
              <a:t>progress was monitored against this </a:t>
            </a:r>
            <a:r>
              <a:rPr lang="en-GB" sz="2000" dirty="0" smtClean="0">
                <a:latin typeface="+mn-lt"/>
              </a:rPr>
              <a:t>target, </a:t>
            </a:r>
            <a:r>
              <a:rPr lang="en-GB" sz="2000" dirty="0" smtClean="0">
                <a:latin typeface="+mn-lt"/>
              </a:rPr>
              <a:t>giving a </a:t>
            </a:r>
            <a:r>
              <a:rPr lang="en-GB" sz="2000" dirty="0">
                <a:latin typeface="+mn-lt"/>
              </a:rPr>
              <a:t>visual representation </a:t>
            </a:r>
            <a:r>
              <a:rPr lang="en-GB" sz="2000" dirty="0" smtClean="0">
                <a:latin typeface="+mn-lt"/>
              </a:rPr>
              <a:t>over </a:t>
            </a:r>
            <a:r>
              <a:rPr lang="en-GB" sz="2000" dirty="0">
                <a:latin typeface="+mn-lt"/>
              </a:rPr>
              <a:t>a specified time </a:t>
            </a:r>
            <a:r>
              <a:rPr lang="en-GB" sz="2000" dirty="0" smtClean="0">
                <a:latin typeface="+mn-lt"/>
              </a:rPr>
              <a:t>frame. </a:t>
            </a:r>
          </a:p>
          <a:p>
            <a:pPr>
              <a:lnSpc>
                <a:spcPts val="3000"/>
              </a:lnSpc>
            </a:pPr>
            <a:endParaRPr lang="en-ZA" dirty="0">
              <a:latin typeface="+mn-lt"/>
            </a:endParaRPr>
          </a:p>
          <a:p>
            <a:pPr marL="177800" indent="-177800">
              <a:lnSpc>
                <a:spcPts val="3000"/>
              </a:lnSpc>
            </a:pPr>
            <a:r>
              <a:rPr lang="en-GB" dirty="0"/>
              <a:t> </a:t>
            </a:r>
            <a:r>
              <a:rPr lang="en-GB" sz="2000" dirty="0">
                <a:latin typeface="+mn-lt"/>
              </a:rPr>
              <a:t>A second graph was also developed </a:t>
            </a:r>
            <a:r>
              <a:rPr lang="en-GB" sz="2000" dirty="0" smtClean="0">
                <a:latin typeface="+mn-lt"/>
              </a:rPr>
              <a:t> to </a:t>
            </a:r>
            <a:r>
              <a:rPr lang="en-GB" sz="2000" dirty="0">
                <a:latin typeface="+mn-lt"/>
              </a:rPr>
              <a:t>assist with ART monitoring and use of data in facilities. </a:t>
            </a:r>
            <a:endParaRPr lang="en-ZA" sz="2000" dirty="0">
              <a:latin typeface="+mn-lt"/>
            </a:endParaRPr>
          </a:p>
          <a:p>
            <a:pPr>
              <a:lnSpc>
                <a:spcPts val="3000"/>
              </a:lnSpc>
            </a:pPr>
            <a:endParaRPr lang="en-ZA"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61" y="303214"/>
            <a:ext cx="9618662" cy="441854"/>
          </a:xfrm>
        </p:spPr>
        <p:txBody>
          <a:bodyPr/>
          <a:lstStyle/>
          <a:p>
            <a:r>
              <a:rPr lang="en-US" dirty="0" smtClean="0"/>
              <a:t>Monitoring progress graphically </a:t>
            </a:r>
            <a:endParaRPr lang="en-ZA" dirty="0"/>
          </a:p>
        </p:txBody>
      </p:sp>
      <p:sp>
        <p:nvSpPr>
          <p:cNvPr id="4" name="TextBox 3"/>
          <p:cNvSpPr txBox="1"/>
          <p:nvPr/>
        </p:nvSpPr>
        <p:spPr>
          <a:xfrm>
            <a:off x="2197290" y="6304646"/>
            <a:ext cx="6960358" cy="523220"/>
          </a:xfrm>
          <a:prstGeom prst="rect">
            <a:avLst/>
          </a:prstGeom>
          <a:noFill/>
        </p:spPr>
        <p:txBody>
          <a:bodyPr wrap="square" rtlCol="0">
            <a:spAutoFit/>
          </a:bodyPr>
          <a:lstStyle/>
          <a:p>
            <a:pPr>
              <a:buNone/>
            </a:pPr>
            <a:r>
              <a:rPr lang="en-US" sz="1400" b="1" i="1" dirty="0" smtClean="0"/>
              <a:t>Figure : </a:t>
            </a:r>
            <a:r>
              <a:rPr lang="en-US" sz="1400" b="1" i="1" dirty="0"/>
              <a:t>BRHC Back capture monitoring graph highlighting the cumulative, current, target and back captured to date files. </a:t>
            </a:r>
            <a:endParaRPr lang="en-ZA" sz="1400" b="1" dirty="0"/>
          </a:p>
        </p:txBody>
      </p:sp>
      <p:graphicFrame>
        <p:nvGraphicFramePr>
          <p:cNvPr id="7" name="Chart 6"/>
          <p:cNvGraphicFramePr>
            <a:graphicFrameLocks noGrp="1"/>
          </p:cNvGraphicFramePr>
          <p:nvPr>
            <p:extLst>
              <p:ext uri="{D42A27DB-BD31-4B8C-83A1-F6EECF244321}">
                <p14:modId xmlns:p14="http://schemas.microsoft.com/office/powerpoint/2010/main" val="4110333872"/>
              </p:ext>
            </p:extLst>
          </p:nvPr>
        </p:nvGraphicFramePr>
        <p:xfrm>
          <a:off x="327545" y="931596"/>
          <a:ext cx="9921923" cy="5373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88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61" y="303214"/>
            <a:ext cx="9618662" cy="441854"/>
          </a:xfrm>
        </p:spPr>
        <p:txBody>
          <a:bodyPr/>
          <a:lstStyle/>
          <a:p>
            <a:r>
              <a:rPr lang="en-US" dirty="0" smtClean="0"/>
              <a:t>Results</a:t>
            </a:r>
            <a:endParaRPr lang="en-ZA" dirty="0"/>
          </a:p>
        </p:txBody>
      </p:sp>
      <p:sp>
        <p:nvSpPr>
          <p:cNvPr id="4" name="TextBox 3"/>
          <p:cNvSpPr txBox="1"/>
          <p:nvPr/>
        </p:nvSpPr>
        <p:spPr>
          <a:xfrm>
            <a:off x="504967" y="1023582"/>
            <a:ext cx="9717206" cy="5440657"/>
          </a:xfrm>
          <a:prstGeom prst="rect">
            <a:avLst/>
          </a:prstGeom>
          <a:noFill/>
        </p:spPr>
        <p:txBody>
          <a:bodyPr wrap="square" rtlCol="0">
            <a:spAutoFit/>
          </a:bodyPr>
          <a:lstStyle/>
          <a:p>
            <a:pPr marL="177800" indent="-177800">
              <a:lnSpc>
                <a:spcPts val="3000"/>
              </a:lnSpc>
            </a:pPr>
            <a:r>
              <a:rPr lang="en-US" sz="2000" dirty="0" smtClean="0"/>
              <a:t>The </a:t>
            </a:r>
            <a:r>
              <a:rPr lang="en-US" sz="2000" dirty="0"/>
              <a:t>BRHC plan of action adopted for </a:t>
            </a:r>
            <a:r>
              <a:rPr lang="en-US" sz="2000" dirty="0" smtClean="0"/>
              <a:t>TIER.Net rollout </a:t>
            </a:r>
            <a:r>
              <a:rPr lang="en-US" sz="2000" dirty="0"/>
              <a:t>has led to a consistent approach to rollout across all BRHC supported districts ensuring good </a:t>
            </a:r>
            <a:r>
              <a:rPr lang="en-US" sz="2000" dirty="0" smtClean="0"/>
              <a:t>quality, </a:t>
            </a:r>
            <a:r>
              <a:rPr lang="en-US" sz="2000" dirty="0"/>
              <a:t>accurate </a:t>
            </a:r>
            <a:r>
              <a:rPr lang="en-US" sz="2000" dirty="0" smtClean="0"/>
              <a:t>reporting of rollout statistics. </a:t>
            </a:r>
            <a:endParaRPr lang="en-US" sz="2000" dirty="0" smtClean="0"/>
          </a:p>
          <a:p>
            <a:pPr>
              <a:lnSpc>
                <a:spcPts val="3000"/>
              </a:lnSpc>
              <a:buNone/>
            </a:pPr>
            <a:endParaRPr lang="en-ZA" sz="2000" dirty="0" smtClean="0"/>
          </a:p>
          <a:p>
            <a:pPr marL="177800" indent="-177800">
              <a:lnSpc>
                <a:spcPts val="3000"/>
              </a:lnSpc>
            </a:pPr>
            <a:r>
              <a:rPr lang="en-US" sz="2000" dirty="0" smtClean="0"/>
              <a:t>The </a:t>
            </a:r>
            <a:r>
              <a:rPr lang="en-US" sz="2000" dirty="0"/>
              <a:t>standardised data conversion of large datasets on existing electronic systems dramatically reduced the resources required for back capturing in large facilities where </a:t>
            </a:r>
            <a:r>
              <a:rPr lang="en-US" sz="2000" dirty="0" smtClean="0"/>
              <a:t>electronic </a:t>
            </a:r>
            <a:r>
              <a:rPr lang="en-US" sz="2000" dirty="0"/>
              <a:t>records already existed. </a:t>
            </a:r>
            <a:endParaRPr lang="en-US" sz="2000" dirty="0" smtClean="0"/>
          </a:p>
          <a:p>
            <a:pPr>
              <a:lnSpc>
                <a:spcPts val="3000"/>
              </a:lnSpc>
              <a:buNone/>
            </a:pPr>
            <a:endParaRPr lang="en-ZA" sz="2000" dirty="0"/>
          </a:p>
          <a:p>
            <a:pPr marL="177800" indent="-177800">
              <a:lnSpc>
                <a:spcPts val="3000"/>
              </a:lnSpc>
            </a:pPr>
            <a:r>
              <a:rPr lang="en-GB" sz="2000" dirty="0" smtClean="0"/>
              <a:t>The </a:t>
            </a:r>
            <a:r>
              <a:rPr lang="en-GB" sz="2000" dirty="0"/>
              <a:t>BRHC phased reporting </a:t>
            </a:r>
            <a:r>
              <a:rPr lang="en-GB" sz="2000" dirty="0" smtClean="0"/>
              <a:t>solution </a:t>
            </a:r>
            <a:r>
              <a:rPr lang="en-GB" sz="2000" dirty="0" smtClean="0"/>
              <a:t>produced </a:t>
            </a:r>
            <a:r>
              <a:rPr lang="en-GB" sz="2000" dirty="0"/>
              <a:t>an </a:t>
            </a:r>
            <a:r>
              <a:rPr lang="en-GB" sz="2000" dirty="0" smtClean="0"/>
              <a:t>accurate, </a:t>
            </a:r>
            <a:r>
              <a:rPr lang="en-GB" sz="2000" dirty="0"/>
              <a:t>effective reporting methodology which was adopted nationally by DoH in December 2012. </a:t>
            </a:r>
            <a:endParaRPr lang="en-GB" sz="2000" dirty="0" smtClean="0"/>
          </a:p>
          <a:p>
            <a:pPr>
              <a:lnSpc>
                <a:spcPts val="3000"/>
              </a:lnSpc>
            </a:pPr>
            <a:endParaRPr lang="en-ZA" sz="2000" dirty="0"/>
          </a:p>
          <a:p>
            <a:pPr marL="177800" indent="-177800">
              <a:lnSpc>
                <a:spcPts val="3000"/>
              </a:lnSpc>
            </a:pPr>
            <a:r>
              <a:rPr lang="en-GB" sz="2000" dirty="0" smtClean="0"/>
              <a:t>Monitoring </a:t>
            </a:r>
            <a:r>
              <a:rPr lang="en-GB" sz="2000" dirty="0"/>
              <a:t>back capture in TIER.Net using graphs presents a visual progress of back </a:t>
            </a:r>
            <a:r>
              <a:rPr lang="en-GB" sz="2000" dirty="0" smtClean="0"/>
              <a:t>capturing, increasing </a:t>
            </a:r>
            <a:r>
              <a:rPr lang="en-GB" sz="2000" dirty="0"/>
              <a:t>the level of accountability of facility managers </a:t>
            </a:r>
            <a:r>
              <a:rPr lang="en-ZA" sz="2000" dirty="0"/>
              <a:t>as well as improving the use of </a:t>
            </a:r>
            <a:r>
              <a:rPr lang="en-ZA" sz="2000" dirty="0" smtClean="0"/>
              <a:t>data. </a:t>
            </a:r>
            <a:endParaRPr lang="en-ZA" sz="2000" dirty="0"/>
          </a:p>
        </p:txBody>
      </p:sp>
    </p:spTree>
    <p:extLst>
      <p:ext uri="{BB962C8B-B14F-4D97-AF65-F5344CB8AC3E}">
        <p14:creationId xmlns:p14="http://schemas.microsoft.com/office/powerpoint/2010/main" val="2175183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70" y="330509"/>
            <a:ext cx="9618662" cy="441854"/>
          </a:xfrm>
        </p:spPr>
        <p:txBody>
          <a:bodyPr/>
          <a:lstStyle/>
          <a:p>
            <a:r>
              <a:rPr lang="en-US" dirty="0" smtClean="0"/>
              <a:t>Conclusion</a:t>
            </a:r>
            <a:endParaRPr lang="en-ZA" dirty="0"/>
          </a:p>
        </p:txBody>
      </p:sp>
      <p:sp>
        <p:nvSpPr>
          <p:cNvPr id="4" name="TextBox 3"/>
          <p:cNvSpPr txBox="1"/>
          <p:nvPr/>
        </p:nvSpPr>
        <p:spPr>
          <a:xfrm>
            <a:off x="641445" y="1446663"/>
            <a:ext cx="9471545" cy="3862596"/>
          </a:xfrm>
          <a:prstGeom prst="rect">
            <a:avLst/>
          </a:prstGeom>
          <a:noFill/>
        </p:spPr>
        <p:txBody>
          <a:bodyPr wrap="square" rtlCol="0">
            <a:spAutoFit/>
          </a:bodyPr>
          <a:lstStyle/>
          <a:p>
            <a:endParaRPr lang="en-ZA" sz="2000" dirty="0"/>
          </a:p>
          <a:p>
            <a:pPr marL="177800" indent="-177800">
              <a:lnSpc>
                <a:spcPts val="3000"/>
              </a:lnSpc>
            </a:pPr>
            <a:r>
              <a:rPr lang="en-ZA" sz="2000" dirty="0" smtClean="0"/>
              <a:t> A consistent, </a:t>
            </a:r>
            <a:r>
              <a:rPr lang="en-ZA" sz="2000" dirty="0"/>
              <a:t>structured approach with clear definitions is essential when rolling out and monitoring a system at scale across the country.</a:t>
            </a:r>
          </a:p>
          <a:p>
            <a:pPr>
              <a:lnSpc>
                <a:spcPts val="3000"/>
              </a:lnSpc>
              <a:buNone/>
            </a:pPr>
            <a:endParaRPr lang="en-ZA" sz="2000" dirty="0" smtClean="0"/>
          </a:p>
          <a:p>
            <a:pPr>
              <a:lnSpc>
                <a:spcPts val="3000"/>
              </a:lnSpc>
              <a:buNone/>
            </a:pPr>
            <a:endParaRPr lang="en-ZA" sz="2000" dirty="0"/>
          </a:p>
          <a:p>
            <a:pPr marL="177800" indent="-177800">
              <a:lnSpc>
                <a:spcPts val="3000"/>
              </a:lnSpc>
            </a:pPr>
            <a:r>
              <a:rPr lang="en-ZA" sz="2000" dirty="0" smtClean="0"/>
              <a:t> The </a:t>
            </a:r>
            <a:r>
              <a:rPr lang="en-ZA" sz="2000" dirty="0"/>
              <a:t>adoption of the BRHC phases used in TIER reporting by NDoH has allowed the Department to accurately understand the progress of the TIER.Net system rollout nationally, as well as identify which facilities are now reporting validated data monthly and quarterly. This is critical information required to understand the quality of the reported ART data in the country. </a:t>
            </a:r>
          </a:p>
        </p:txBody>
      </p:sp>
    </p:spTree>
    <p:extLst>
      <p:ext uri="{BB962C8B-B14F-4D97-AF65-F5344CB8AC3E}">
        <p14:creationId xmlns:p14="http://schemas.microsoft.com/office/powerpoint/2010/main" val="2308440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ZA" dirty="0"/>
          </a:p>
        </p:txBody>
      </p:sp>
      <p:sp>
        <p:nvSpPr>
          <p:cNvPr id="11" name="Text Placeholder 10"/>
          <p:cNvSpPr>
            <a:spLocks noGrp="1"/>
          </p:cNvSpPr>
          <p:nvPr>
            <p:ph type="body" sz="quarter" idx="10"/>
          </p:nvPr>
        </p:nvSpPr>
        <p:spPr>
          <a:xfrm>
            <a:off x="541339" y="1555845"/>
            <a:ext cx="7701910" cy="5138643"/>
          </a:xfrm>
        </p:spPr>
        <p:txBody>
          <a:bodyPr/>
          <a:lstStyle/>
          <a:p>
            <a:pPr marL="87313">
              <a:lnSpc>
                <a:spcPct val="200000"/>
              </a:lnSpc>
              <a:spcAft>
                <a:spcPts val="0"/>
              </a:spcAft>
              <a:buNone/>
            </a:pPr>
            <a:endParaRPr lang="en-ZA" sz="2000" dirty="0" smtClean="0">
              <a:solidFill>
                <a:srgbClr val="002060"/>
              </a:solidFill>
              <a:ea typeface="Times New Roman"/>
            </a:endParaRPr>
          </a:p>
          <a:p>
            <a:pPr marL="87313">
              <a:lnSpc>
                <a:spcPct val="200000"/>
              </a:lnSpc>
              <a:spcAft>
                <a:spcPts val="0"/>
              </a:spcAft>
              <a:buNone/>
            </a:pPr>
            <a:r>
              <a:rPr lang="en-ZA" sz="2000" dirty="0" smtClean="0">
                <a:solidFill>
                  <a:srgbClr val="002060"/>
                </a:solidFill>
                <a:ea typeface="Times New Roman"/>
              </a:rPr>
              <a:t>BroadReach Healthcare would like to acknowledge: </a:t>
            </a:r>
          </a:p>
          <a:p>
            <a:pPr marL="87313">
              <a:lnSpc>
                <a:spcPct val="200000"/>
              </a:lnSpc>
              <a:spcAft>
                <a:spcPts val="0"/>
              </a:spcAft>
              <a:buNone/>
            </a:pPr>
            <a:endParaRPr lang="en-ZA" sz="2000" dirty="0" smtClean="0">
              <a:solidFill>
                <a:srgbClr val="002060"/>
              </a:solidFill>
              <a:ea typeface="Times New Roman"/>
            </a:endParaRPr>
          </a:p>
          <a:p>
            <a:pPr marL="712788" lvl="1" indent="-261938">
              <a:lnSpc>
                <a:spcPts val="3000"/>
              </a:lnSpc>
              <a:spcAft>
                <a:spcPts val="1200"/>
              </a:spcAft>
            </a:pPr>
            <a:r>
              <a:rPr lang="en-ZA" sz="2000" dirty="0" smtClean="0">
                <a:solidFill>
                  <a:srgbClr val="002060"/>
                </a:solidFill>
                <a:ea typeface="Times New Roman"/>
              </a:rPr>
              <a:t>USAID for funding this work</a:t>
            </a:r>
          </a:p>
          <a:p>
            <a:pPr marL="712788" lvl="1" indent="-261938">
              <a:lnSpc>
                <a:spcPts val="3000"/>
              </a:lnSpc>
              <a:spcAft>
                <a:spcPts val="1200"/>
              </a:spcAft>
            </a:pPr>
            <a:r>
              <a:rPr lang="en-ZA" sz="2000" dirty="0" smtClean="0">
                <a:solidFill>
                  <a:srgbClr val="002060"/>
                </a:solidFill>
                <a:ea typeface="Times New Roman"/>
              </a:rPr>
              <a:t>The National DoH for making this work </a:t>
            </a:r>
            <a:r>
              <a:rPr lang="en-ZA" sz="2000" dirty="0" smtClean="0">
                <a:solidFill>
                  <a:srgbClr val="002060"/>
                </a:solidFill>
                <a:ea typeface="Times New Roman"/>
              </a:rPr>
              <a:t>possible</a:t>
            </a:r>
          </a:p>
          <a:p>
            <a:pPr marL="712788" lvl="1" indent="-261938">
              <a:lnSpc>
                <a:spcPts val="3000"/>
              </a:lnSpc>
              <a:spcAft>
                <a:spcPts val="1200"/>
              </a:spcAft>
            </a:pPr>
            <a:r>
              <a:rPr lang="en-ZA" altLang="en-US" sz="2000" dirty="0" smtClean="0">
                <a:solidFill>
                  <a:srgbClr val="002060"/>
                </a:solidFill>
              </a:rPr>
              <a:t>Other partners supporting the National DoH </a:t>
            </a:r>
            <a:endParaRPr lang="en-US" altLang="en-US" sz="2000" dirty="0" smtClean="0"/>
          </a:p>
          <a:p>
            <a:endParaRPr lang="en-Z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52" y="1314760"/>
            <a:ext cx="9746215" cy="3939540"/>
          </a:xfrm>
          <a:prstGeom prst="rect">
            <a:avLst/>
          </a:prstGeom>
        </p:spPr>
        <p:txBody>
          <a:bodyPr wrap="square">
            <a:spAutoFit/>
          </a:bodyPr>
          <a:lstStyle/>
          <a:p>
            <a:pPr marL="360363" lvl="1" indent="-277813" algn="ctr">
              <a:lnSpc>
                <a:spcPct val="150000"/>
              </a:lnSpc>
              <a:buNone/>
            </a:pPr>
            <a:r>
              <a:rPr lang="en-GB" sz="2000" b="1" dirty="0" err="1" smtClean="0"/>
              <a:t>BroadReach</a:t>
            </a:r>
            <a:r>
              <a:rPr lang="en-GB" sz="2000" b="1" dirty="0" smtClean="0"/>
              <a:t> Healthcare:</a:t>
            </a:r>
          </a:p>
          <a:p>
            <a:pPr marL="360363" lvl="1" indent="-277813" algn="ctr">
              <a:lnSpc>
                <a:spcPct val="150000"/>
              </a:lnSpc>
            </a:pPr>
            <a:r>
              <a:rPr lang="en-GB" sz="2000" dirty="0" smtClean="0"/>
              <a:t>Linda McIntosh - Project Lead &amp; Senior Manager: Strategic Information </a:t>
            </a:r>
          </a:p>
          <a:p>
            <a:pPr marL="360363" lvl="1" indent="-277813" algn="ctr">
              <a:lnSpc>
                <a:spcPct val="150000"/>
              </a:lnSpc>
            </a:pPr>
            <a:r>
              <a:rPr lang="en-GB" sz="2000" dirty="0" err="1" smtClean="0"/>
              <a:t>Marlien</a:t>
            </a:r>
            <a:r>
              <a:rPr lang="en-GB" sz="2000" dirty="0" smtClean="0"/>
              <a:t> Prins – Team Leader KZN</a:t>
            </a:r>
          </a:p>
          <a:p>
            <a:pPr marL="360363" lvl="1" indent="-277813" algn="ctr">
              <a:lnSpc>
                <a:spcPct val="150000"/>
              </a:lnSpc>
            </a:pPr>
            <a:r>
              <a:rPr lang="en-GB" sz="2000" dirty="0" smtClean="0"/>
              <a:t>Vivian Burger – Team Leader EC</a:t>
            </a:r>
          </a:p>
          <a:p>
            <a:pPr marL="360363" lvl="1" indent="-277813" algn="ctr">
              <a:lnSpc>
                <a:spcPct val="150000"/>
              </a:lnSpc>
            </a:pPr>
            <a:r>
              <a:rPr lang="en-GB" sz="2000" dirty="0" smtClean="0"/>
              <a:t>Donald Jacobs – Senior TAO EC </a:t>
            </a:r>
          </a:p>
          <a:p>
            <a:pPr marL="360363" lvl="1" indent="-277813" algn="ctr">
              <a:lnSpc>
                <a:spcPct val="150000"/>
              </a:lnSpc>
            </a:pPr>
            <a:r>
              <a:rPr lang="en-GB" sz="2000" dirty="0" smtClean="0"/>
              <a:t>Nkosi Tshabalala – Team Leader MPU/GAU</a:t>
            </a:r>
          </a:p>
          <a:p>
            <a:pPr marL="360363" lvl="1" indent="-277813" algn="ctr">
              <a:buNone/>
            </a:pPr>
            <a:endParaRPr lang="en-GB" sz="2000" dirty="0" smtClean="0"/>
          </a:p>
          <a:p>
            <a:pPr marL="360363" lvl="1" indent="-277813" algn="ctr">
              <a:lnSpc>
                <a:spcPct val="150000"/>
              </a:lnSpc>
              <a:buNone/>
            </a:pPr>
            <a:r>
              <a:rPr lang="en-ZA" sz="2000" dirty="0" smtClean="0"/>
              <a:t> </a:t>
            </a:r>
            <a:endParaRPr lang="en-ZA" sz="2000" dirty="0" smtClean="0"/>
          </a:p>
          <a:p>
            <a:pPr marL="82550" lvl="1" algn="ctr">
              <a:buNone/>
            </a:pPr>
            <a:endParaRPr lang="en-ZA" sz="2000" dirty="0"/>
          </a:p>
        </p:txBody>
      </p:sp>
      <p:sp>
        <p:nvSpPr>
          <p:cNvPr id="5" name="TextBox 4"/>
          <p:cNvSpPr txBox="1"/>
          <p:nvPr/>
        </p:nvSpPr>
        <p:spPr>
          <a:xfrm>
            <a:off x="435014" y="191069"/>
            <a:ext cx="9882693" cy="477671"/>
          </a:xfrm>
          <a:prstGeom prst="rect">
            <a:avLst/>
          </a:prstGeom>
          <a:noFill/>
        </p:spPr>
        <p:txBody>
          <a:bodyPr wrap="square" rtlCol="0">
            <a:spAutoFit/>
          </a:bodyPr>
          <a:lstStyle/>
          <a:p>
            <a:pPr>
              <a:buNone/>
            </a:pPr>
            <a:r>
              <a:rPr lang="en-ZA" b="1" dirty="0" smtClean="0">
                <a:latin typeface="+mj-lt"/>
              </a:rPr>
              <a:t>The Team</a:t>
            </a:r>
            <a:endParaRPr lang="en-ZA"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BroadReach Healthcare</a:t>
            </a:r>
            <a:endParaRPr lang="en-ZA" dirty="0"/>
          </a:p>
        </p:txBody>
      </p:sp>
      <p:sp>
        <p:nvSpPr>
          <p:cNvPr id="4" name="Rectangle 3"/>
          <p:cNvSpPr/>
          <p:nvPr/>
        </p:nvSpPr>
        <p:spPr>
          <a:xfrm>
            <a:off x="394070" y="959919"/>
            <a:ext cx="9746215" cy="5016758"/>
          </a:xfrm>
          <a:prstGeom prst="rect">
            <a:avLst/>
          </a:prstGeom>
        </p:spPr>
        <p:txBody>
          <a:bodyPr wrap="square">
            <a:spAutoFit/>
          </a:bodyPr>
          <a:lstStyle/>
          <a:p>
            <a:pPr marL="342900" indent="-342900">
              <a:lnSpc>
                <a:spcPct val="150000"/>
              </a:lnSpc>
            </a:pPr>
            <a:r>
              <a:rPr lang="en-GB" sz="2000" dirty="0" smtClean="0">
                <a:latin typeface="+mn-lt"/>
              </a:rPr>
              <a:t>BroadReach Healthcare is a global healthcare solutions company that broadens access to health in emerging economies and underserved populations.</a:t>
            </a:r>
          </a:p>
          <a:p>
            <a:pPr marL="342900" indent="-342900"/>
            <a:endParaRPr lang="en-ZA" sz="2000" dirty="0" smtClean="0">
              <a:latin typeface="+mn-lt"/>
            </a:endParaRPr>
          </a:p>
          <a:p>
            <a:pPr marL="342900" indent="-342900">
              <a:lnSpc>
                <a:spcPct val="150000"/>
              </a:lnSpc>
            </a:pPr>
            <a:r>
              <a:rPr lang="en-ZA" sz="2000" dirty="0">
                <a:latin typeface="+mn-lt"/>
              </a:rPr>
              <a:t>Funded by </a:t>
            </a:r>
            <a:r>
              <a:rPr lang="en-ZA" sz="2000" dirty="0" smtClean="0">
                <a:latin typeface="+mn-lt"/>
              </a:rPr>
              <a:t>USAID/South </a:t>
            </a:r>
            <a:r>
              <a:rPr lang="en-ZA" sz="2000" dirty="0">
                <a:latin typeface="+mn-lt"/>
              </a:rPr>
              <a:t>Africa to provide technical assistance to the South African government  and support the strategic directions and goals outlined in the National Strategic Plan (NSP) on HIV, STIs and TB (2012-2016) and other key national policies</a:t>
            </a:r>
          </a:p>
          <a:p>
            <a:pPr marL="342900" indent="-342900">
              <a:lnSpc>
                <a:spcPct val="150000"/>
              </a:lnSpc>
            </a:pPr>
            <a:endParaRPr lang="en-GB" sz="2000" dirty="0" smtClean="0">
              <a:latin typeface="+mn-lt"/>
            </a:endParaRPr>
          </a:p>
          <a:p>
            <a:pPr marL="342900" indent="-342900">
              <a:lnSpc>
                <a:spcPct val="150000"/>
              </a:lnSpc>
            </a:pPr>
            <a:r>
              <a:rPr lang="en-GB" sz="2000" dirty="0" smtClean="0">
                <a:latin typeface="+mn-lt"/>
              </a:rPr>
              <a:t>Focus of our Health Systems Strengthening programme is to provide technical assistance and capacity building at the national, provincial, district, sub-district, facility and community levels</a:t>
            </a:r>
            <a:r>
              <a:rPr lang="en-GB" sz="2000" dirty="0" smtClean="0"/>
              <a:t>.</a:t>
            </a:r>
          </a:p>
        </p:txBody>
      </p:sp>
    </p:spTree>
    <p:extLst>
      <p:ext uri="{BB962C8B-B14F-4D97-AF65-F5344CB8AC3E}">
        <p14:creationId xmlns:p14="http://schemas.microsoft.com/office/powerpoint/2010/main" val="238037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ZA" dirty="0"/>
          </a:p>
        </p:txBody>
      </p:sp>
      <p:sp>
        <p:nvSpPr>
          <p:cNvPr id="3" name="Text Placeholder 2"/>
          <p:cNvSpPr>
            <a:spLocks noGrp="1"/>
          </p:cNvSpPr>
          <p:nvPr>
            <p:ph type="body" sz="quarter" idx="10"/>
          </p:nvPr>
        </p:nvSpPr>
        <p:spPr>
          <a:xfrm>
            <a:off x="541338" y="993775"/>
            <a:ext cx="9598949" cy="5966583"/>
          </a:xfrm>
        </p:spPr>
        <p:txBody>
          <a:bodyPr/>
          <a:lstStyle/>
          <a:p>
            <a:r>
              <a:rPr lang="en-GB" sz="2000" b="0" dirty="0" smtClean="0"/>
              <a:t>2004 – March 2011 – Provinces, districts and health facilities </a:t>
            </a:r>
            <a:r>
              <a:rPr lang="en-GB" sz="2000" b="0" dirty="0" smtClean="0"/>
              <a:t>used </a:t>
            </a:r>
            <a:r>
              <a:rPr lang="en-GB" sz="2000" b="0" dirty="0" smtClean="0"/>
              <a:t>various paper forms and electronic data systems to monitor ART services, making it impossible to understand how many people </a:t>
            </a:r>
            <a:r>
              <a:rPr lang="en-GB" sz="2000" b="0" dirty="0" smtClean="0"/>
              <a:t>were </a:t>
            </a:r>
            <a:r>
              <a:rPr lang="en-GB" sz="2000" b="0" dirty="0" smtClean="0"/>
              <a:t>receiving ART services across South Africa</a:t>
            </a:r>
          </a:p>
          <a:p>
            <a:r>
              <a:rPr lang="en-ZA" sz="2000" b="0" dirty="0"/>
              <a:t>Dec 2010 </a:t>
            </a:r>
            <a:r>
              <a:rPr lang="en-ZA" sz="2000" b="0" dirty="0" smtClean="0"/>
              <a:t> - NHC </a:t>
            </a:r>
            <a:r>
              <a:rPr lang="en-ZA" sz="2000" b="0" dirty="0"/>
              <a:t>(National Health Council) adopted the </a:t>
            </a:r>
            <a:r>
              <a:rPr lang="en-GB" sz="2000" b="0" dirty="0" smtClean="0"/>
              <a:t>three </a:t>
            </a:r>
            <a:r>
              <a:rPr lang="en-GB" sz="2000" b="0" dirty="0"/>
              <a:t>TIER strategy </a:t>
            </a:r>
            <a:r>
              <a:rPr lang="en-ZA" sz="2000" b="0" dirty="0" smtClean="0"/>
              <a:t>and </a:t>
            </a:r>
            <a:r>
              <a:rPr lang="en-ZA" sz="2000" b="0" dirty="0"/>
              <a:t>in March 2011 </a:t>
            </a:r>
            <a:r>
              <a:rPr lang="en-GB" sz="2000" b="0" dirty="0"/>
              <a:t>– </a:t>
            </a:r>
            <a:r>
              <a:rPr lang="en-GB" sz="2000" b="0" dirty="0" smtClean="0"/>
              <a:t>National Department of Health (NDoH</a:t>
            </a:r>
            <a:r>
              <a:rPr lang="en-GB" sz="2000" b="0" dirty="0"/>
              <a:t>) released the ART monitoring strategy to standardize ART data collection and reporting across all public health facilities</a:t>
            </a:r>
          </a:p>
          <a:p>
            <a:r>
              <a:rPr lang="en-GB" sz="2000" b="0" dirty="0"/>
              <a:t>The 3 TIER’s cover all DoH </a:t>
            </a:r>
            <a:r>
              <a:rPr lang="en-ZA" sz="2000" b="0" dirty="0"/>
              <a:t>ART service points</a:t>
            </a:r>
            <a:r>
              <a:rPr lang="en-GB" sz="2000" b="0" dirty="0"/>
              <a:t>: </a:t>
            </a:r>
            <a:endParaRPr lang="en-ZA" sz="2000" b="0" dirty="0"/>
          </a:p>
          <a:p>
            <a:pPr lvl="1">
              <a:lnSpc>
                <a:spcPts val="2800"/>
              </a:lnSpc>
            </a:pPr>
            <a:r>
              <a:rPr lang="en-GB" sz="1800" b="0" dirty="0"/>
              <a:t>TIER 1: a paper based manual system aimed at small facilities with less than 500 patients or which do not meet other criteria for TIER 2 or 3.</a:t>
            </a:r>
            <a:endParaRPr lang="en-ZA" sz="1800" b="0" dirty="0"/>
          </a:p>
          <a:p>
            <a:pPr lvl="1">
              <a:lnSpc>
                <a:spcPts val="2800"/>
              </a:lnSpc>
            </a:pPr>
            <a:r>
              <a:rPr lang="en-GB" sz="1800" b="0" dirty="0"/>
              <a:t>TIER 2: TIER.Net, which covers the majority of facilities, and is aimed at facilities with 500 to 2000 patients, is a standalone MS Access database system with one or more internally linked computers. </a:t>
            </a:r>
            <a:r>
              <a:rPr lang="en-GB" sz="1800" b="0" dirty="0" smtClean="0"/>
              <a:t>(latest release: now </a:t>
            </a:r>
            <a:r>
              <a:rPr lang="en-GB" sz="1800" b="0" dirty="0" smtClean="0"/>
              <a:t>also </a:t>
            </a:r>
            <a:r>
              <a:rPr lang="en-GB" sz="1800" b="0" dirty="0" smtClean="0"/>
              <a:t>SQL version)</a:t>
            </a:r>
            <a:endParaRPr lang="en-ZA" sz="1800" b="0" dirty="0"/>
          </a:p>
          <a:p>
            <a:pPr lvl="1">
              <a:lnSpc>
                <a:spcPts val="2800"/>
              </a:lnSpc>
            </a:pPr>
            <a:r>
              <a:rPr lang="en-GB" sz="1800" b="0" dirty="0"/>
              <a:t>TIER 3: The ‘SMARTER’ system for large facilities with a stable external </a:t>
            </a:r>
            <a:r>
              <a:rPr lang="en-GB" sz="1800" b="0" dirty="0" smtClean="0"/>
              <a:t>network</a:t>
            </a:r>
          </a:p>
          <a:p>
            <a:pPr lvl="1">
              <a:lnSpc>
                <a:spcPts val="2800"/>
              </a:lnSpc>
            </a:pPr>
            <a:endParaRPr lang="en-GB" sz="1800" dirty="0"/>
          </a:p>
          <a:p>
            <a:pPr lvl="1">
              <a:lnSpc>
                <a:spcPts val="2800"/>
              </a:lnSpc>
            </a:pPr>
            <a:r>
              <a:rPr lang="en-GB" sz="2000" b="0" dirty="0" smtClean="0"/>
              <a:t>Aug </a:t>
            </a:r>
            <a:r>
              <a:rPr lang="en-GB" sz="2000" b="0" dirty="0" smtClean="0"/>
              <a:t>/ Sep 2011 - NDoH </a:t>
            </a:r>
            <a:r>
              <a:rPr lang="en-GB" sz="2000" b="0" dirty="0"/>
              <a:t>master TIER training </a:t>
            </a:r>
            <a:r>
              <a:rPr lang="en-GB" sz="2000" b="0" dirty="0" smtClean="0"/>
              <a:t>and start of </a:t>
            </a:r>
            <a:r>
              <a:rPr lang="en-GB" sz="2000" b="0" dirty="0" smtClean="0"/>
              <a:t>the national </a:t>
            </a:r>
            <a:r>
              <a:rPr lang="en-GB" sz="2000" b="0" dirty="0" smtClean="0"/>
              <a:t>rollout</a:t>
            </a:r>
          </a:p>
          <a:p>
            <a:endParaRPr lang="en-ZA"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ZA" dirty="0"/>
          </a:p>
        </p:txBody>
      </p:sp>
      <p:sp>
        <p:nvSpPr>
          <p:cNvPr id="3" name="Text Placeholder 2"/>
          <p:cNvSpPr>
            <a:spLocks noGrp="1"/>
          </p:cNvSpPr>
          <p:nvPr>
            <p:ph type="body" sz="quarter" idx="10"/>
          </p:nvPr>
        </p:nvSpPr>
        <p:spPr>
          <a:xfrm>
            <a:off x="541338" y="1282890"/>
            <a:ext cx="9629775" cy="5411598"/>
          </a:xfrm>
        </p:spPr>
        <p:txBody>
          <a:bodyPr/>
          <a:lstStyle/>
          <a:p>
            <a:pPr>
              <a:lnSpc>
                <a:spcPts val="3000"/>
              </a:lnSpc>
            </a:pPr>
            <a:r>
              <a:rPr lang="en-GB" sz="2000" b="0" dirty="0"/>
              <a:t>The problem at facilities before the implementation of TIER was the lack of validated ART </a:t>
            </a:r>
            <a:r>
              <a:rPr lang="en-GB" sz="2000" b="0" dirty="0" smtClean="0"/>
              <a:t>data with 40+ </a:t>
            </a:r>
            <a:r>
              <a:rPr lang="en-GB" sz="2000" b="0" dirty="0" smtClean="0"/>
              <a:t>non-standard monitoring </a:t>
            </a:r>
            <a:r>
              <a:rPr lang="en-GB" sz="2000" b="0" dirty="0" smtClean="0"/>
              <a:t>systems - </a:t>
            </a:r>
            <a:r>
              <a:rPr lang="en-ZA" sz="2000" b="0" dirty="0"/>
              <a:t>producing </a:t>
            </a:r>
            <a:r>
              <a:rPr lang="en-ZA" sz="2000" b="0" dirty="0" smtClean="0"/>
              <a:t>an unmanageable number of data </a:t>
            </a:r>
            <a:r>
              <a:rPr lang="en-ZA" sz="2000" b="0" dirty="0"/>
              <a:t>elements without standardised definitions</a:t>
            </a:r>
            <a:endParaRPr lang="en-US" sz="2000" b="0" dirty="0"/>
          </a:p>
          <a:p>
            <a:pPr>
              <a:lnSpc>
                <a:spcPts val="3000"/>
              </a:lnSpc>
            </a:pPr>
            <a:r>
              <a:rPr lang="en-GB" sz="2000" b="0" dirty="0" smtClean="0"/>
              <a:t>The </a:t>
            </a:r>
            <a:r>
              <a:rPr lang="en-GB" sz="2000" b="0" dirty="0"/>
              <a:t>master TIER training introduced the </a:t>
            </a:r>
            <a:r>
              <a:rPr lang="en-GB" sz="2000" b="0" dirty="0" smtClean="0"/>
              <a:t>TIER.Net system and the standardised </a:t>
            </a:r>
            <a:r>
              <a:rPr lang="en-GB" sz="2000" b="0" dirty="0"/>
              <a:t>rollout process </a:t>
            </a:r>
            <a:r>
              <a:rPr lang="en-GB" sz="2000" b="0" dirty="0" smtClean="0"/>
              <a:t>, and </a:t>
            </a:r>
            <a:r>
              <a:rPr lang="en-GB" sz="2000" b="0" dirty="0"/>
              <a:t>provided </a:t>
            </a:r>
            <a:r>
              <a:rPr lang="en-GB" sz="2000" b="0" dirty="0" smtClean="0"/>
              <a:t>trainees with </a:t>
            </a:r>
            <a:r>
              <a:rPr lang="en-GB" sz="2000" b="0" dirty="0"/>
              <a:t>the tools required to implement the TIER.Net system at all qualifying facilities using a </a:t>
            </a:r>
            <a:r>
              <a:rPr lang="en-GB" sz="2000" b="0" dirty="0" smtClean="0"/>
              <a:t>national 12 </a:t>
            </a:r>
            <a:r>
              <a:rPr lang="en-GB" sz="2000" b="0" dirty="0"/>
              <a:t>step implementation plan.</a:t>
            </a:r>
            <a:endParaRPr lang="en-ZA" sz="2000" b="0" dirty="0"/>
          </a:p>
          <a:p>
            <a:pPr>
              <a:lnSpc>
                <a:spcPts val="3000"/>
              </a:lnSpc>
            </a:pPr>
            <a:r>
              <a:rPr lang="en-GB" sz="2000" b="0" dirty="0" smtClean="0"/>
              <a:t>January 2012 - BRHC </a:t>
            </a:r>
            <a:r>
              <a:rPr lang="en-GB" sz="2000" b="0" dirty="0"/>
              <a:t>(BroadReach Healthcare) trainers </a:t>
            </a:r>
            <a:r>
              <a:rPr lang="en-GB" sz="2000" b="0" dirty="0" smtClean="0"/>
              <a:t>started cascading </a:t>
            </a:r>
            <a:r>
              <a:rPr lang="en-GB" sz="2000" b="0" dirty="0" smtClean="0"/>
              <a:t>the training </a:t>
            </a:r>
            <a:r>
              <a:rPr lang="en-GB" sz="2000" b="0" dirty="0"/>
              <a:t>to </a:t>
            </a:r>
            <a:r>
              <a:rPr lang="en-GB" sz="2000" b="0" dirty="0" smtClean="0"/>
              <a:t>DoH </a:t>
            </a:r>
            <a:r>
              <a:rPr lang="en-GB" sz="2000" b="0" dirty="0"/>
              <a:t>district management teams </a:t>
            </a:r>
            <a:r>
              <a:rPr lang="en-GB" sz="2000" b="0" dirty="0" smtClean="0"/>
              <a:t>and assisted </a:t>
            </a:r>
            <a:r>
              <a:rPr lang="en-GB" sz="2000" b="0" dirty="0"/>
              <a:t>with </a:t>
            </a:r>
            <a:r>
              <a:rPr lang="en-GB" sz="2000" b="0" dirty="0" smtClean="0"/>
              <a:t>the establishment </a:t>
            </a:r>
            <a:r>
              <a:rPr lang="en-GB" sz="2000" b="0" dirty="0"/>
              <a:t>of </a:t>
            </a:r>
            <a:r>
              <a:rPr lang="en-GB" sz="2000" b="0" dirty="0" smtClean="0"/>
              <a:t>District </a:t>
            </a:r>
            <a:r>
              <a:rPr lang="en-GB" sz="2000" b="0" dirty="0"/>
              <a:t>Implementation Teams (DIT). </a:t>
            </a:r>
            <a:endParaRPr lang="en-GB" sz="2000" b="0" dirty="0" smtClean="0"/>
          </a:p>
          <a:p>
            <a:pPr>
              <a:lnSpc>
                <a:spcPts val="3000"/>
              </a:lnSpc>
            </a:pPr>
            <a:r>
              <a:rPr lang="en-GB" sz="2000" b="0" dirty="0" smtClean="0"/>
              <a:t>BRHC </a:t>
            </a:r>
            <a:r>
              <a:rPr lang="en-GB" sz="2000" b="0" dirty="0"/>
              <a:t>teams worked with the </a:t>
            </a:r>
            <a:r>
              <a:rPr lang="en-GB" sz="2000" b="0" dirty="0" smtClean="0"/>
              <a:t>DITs </a:t>
            </a:r>
            <a:r>
              <a:rPr lang="en-GB" sz="2000" b="0" dirty="0"/>
              <a:t>to follow the </a:t>
            </a:r>
            <a:r>
              <a:rPr lang="en-GB" sz="2000" b="0" dirty="0" smtClean="0"/>
              <a:t>DoH 12 </a:t>
            </a:r>
            <a:r>
              <a:rPr lang="en-GB" sz="2000" b="0" dirty="0"/>
              <a:t>step implementation process. This involved assessing facilities for readiness and deciding on a rollout plan </a:t>
            </a:r>
            <a:r>
              <a:rPr lang="en-GB" sz="2000" b="0" dirty="0" smtClean="0"/>
              <a:t>for the District</a:t>
            </a:r>
            <a:endParaRPr lang="en-ZA" sz="2000" b="0" dirty="0"/>
          </a:p>
          <a:p>
            <a:pPr marL="0" indent="0">
              <a:buNone/>
            </a:pPr>
            <a:endParaRPr lang="en-ZA" sz="2000" b="0" dirty="0"/>
          </a:p>
          <a:p>
            <a:pPr>
              <a:lnSpc>
                <a:spcPct val="150000"/>
              </a:lnSpc>
            </a:pPr>
            <a:endParaRPr lang="en-US" sz="2000" b="0" dirty="0" smtClean="0"/>
          </a:p>
        </p:txBody>
      </p:sp>
    </p:spTree>
    <p:extLst>
      <p:ext uri="{BB962C8B-B14F-4D97-AF65-F5344CB8AC3E}">
        <p14:creationId xmlns:p14="http://schemas.microsoft.com/office/powerpoint/2010/main" val="3414183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ZA" dirty="0"/>
          </a:p>
        </p:txBody>
      </p:sp>
      <p:sp>
        <p:nvSpPr>
          <p:cNvPr id="3" name="Text Placeholder 2"/>
          <p:cNvSpPr>
            <a:spLocks noGrp="1"/>
          </p:cNvSpPr>
          <p:nvPr>
            <p:ph type="body" sz="quarter" idx="10"/>
          </p:nvPr>
        </p:nvSpPr>
        <p:spPr>
          <a:xfrm>
            <a:off x="541338" y="1323833"/>
            <a:ext cx="9629775" cy="5370655"/>
          </a:xfrm>
        </p:spPr>
        <p:txBody>
          <a:bodyPr/>
          <a:lstStyle/>
          <a:p>
            <a:pPr marL="0" indent="0">
              <a:lnSpc>
                <a:spcPts val="3000"/>
              </a:lnSpc>
              <a:buNone/>
            </a:pPr>
            <a:r>
              <a:rPr lang="en-GB" sz="2000" b="0" dirty="0"/>
              <a:t>Some </a:t>
            </a:r>
            <a:r>
              <a:rPr lang="en-GB" sz="2000" b="0" dirty="0" smtClean="0"/>
              <a:t>challenges became </a:t>
            </a:r>
            <a:r>
              <a:rPr lang="en-GB" sz="2000" b="0" dirty="0"/>
              <a:t>evident as the project started rolling out at scale: </a:t>
            </a:r>
            <a:endParaRPr lang="en-GB" sz="2000" b="0" dirty="0" smtClean="0"/>
          </a:p>
          <a:p>
            <a:pPr marL="0" indent="0">
              <a:lnSpc>
                <a:spcPts val="3000"/>
              </a:lnSpc>
              <a:spcBef>
                <a:spcPts val="0"/>
              </a:spcBef>
              <a:buNone/>
            </a:pPr>
            <a:endParaRPr lang="en-ZA" sz="2000" b="0" dirty="0"/>
          </a:p>
          <a:p>
            <a:pPr lvl="0">
              <a:lnSpc>
                <a:spcPts val="3000"/>
              </a:lnSpc>
            </a:pPr>
            <a:r>
              <a:rPr lang="en-GB" sz="2000" b="0" dirty="0"/>
              <a:t>Large numbers of patient records requiring back capture (some of which were already in other electronic systems).</a:t>
            </a:r>
            <a:endParaRPr lang="en-ZA" sz="2000" b="0" dirty="0"/>
          </a:p>
          <a:p>
            <a:pPr lvl="0">
              <a:lnSpc>
                <a:spcPts val="3000"/>
              </a:lnSpc>
            </a:pPr>
            <a:r>
              <a:rPr lang="en-GB" sz="2000" b="0" dirty="0"/>
              <a:t>Lack of skills and resources available to assist with requirement for networking of computers at larger facilities.</a:t>
            </a:r>
            <a:endParaRPr lang="en-ZA" sz="2000" b="0" dirty="0"/>
          </a:p>
          <a:p>
            <a:pPr lvl="0">
              <a:lnSpc>
                <a:spcPts val="3000"/>
              </a:lnSpc>
            </a:pPr>
            <a:r>
              <a:rPr lang="en-GB" sz="2000" b="0" dirty="0"/>
              <a:t>Inability to monitor progress of rollout across multiple facilities simultaneously.</a:t>
            </a:r>
            <a:endParaRPr lang="en-ZA" sz="2000" b="0" dirty="0"/>
          </a:p>
          <a:p>
            <a:pPr lvl="0">
              <a:lnSpc>
                <a:spcPts val="3000"/>
              </a:lnSpc>
            </a:pPr>
            <a:r>
              <a:rPr lang="en-GB" sz="2000" b="0" dirty="0"/>
              <a:t>Implementation terminology not clear, which led to confused </a:t>
            </a:r>
            <a:r>
              <a:rPr lang="en-GB" sz="2000" b="0" dirty="0" smtClean="0"/>
              <a:t>monitoring of rollout </a:t>
            </a:r>
            <a:endParaRPr lang="en-GB" sz="2000" b="0" dirty="0" smtClean="0"/>
          </a:p>
          <a:p>
            <a:pPr lvl="0">
              <a:lnSpc>
                <a:spcPts val="3000"/>
              </a:lnSpc>
            </a:pPr>
            <a:r>
              <a:rPr lang="en-GB" sz="2000" b="0" dirty="0" smtClean="0"/>
              <a:t>Lack </a:t>
            </a:r>
            <a:r>
              <a:rPr lang="en-GB" sz="2000" b="0" dirty="0"/>
              <a:t>of progress during back-capturing phase</a:t>
            </a:r>
            <a:endParaRPr lang="en-US" sz="2000" b="0" dirty="0" smtClean="0"/>
          </a:p>
        </p:txBody>
      </p:sp>
    </p:spTree>
    <p:extLst>
      <p:ext uri="{BB962C8B-B14F-4D97-AF65-F5344CB8AC3E}">
        <p14:creationId xmlns:p14="http://schemas.microsoft.com/office/powerpoint/2010/main" val="3414183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challenges</a:t>
            </a:r>
            <a:endParaRPr lang="en-ZA" dirty="0"/>
          </a:p>
        </p:txBody>
      </p:sp>
      <p:sp>
        <p:nvSpPr>
          <p:cNvPr id="3" name="Text Placeholder 2"/>
          <p:cNvSpPr>
            <a:spLocks noGrp="1"/>
          </p:cNvSpPr>
          <p:nvPr>
            <p:ph type="body" sz="quarter" idx="10"/>
          </p:nvPr>
        </p:nvSpPr>
        <p:spPr>
          <a:xfrm>
            <a:off x="541338" y="1351128"/>
            <a:ext cx="9629775" cy="5343360"/>
          </a:xfrm>
        </p:spPr>
        <p:txBody>
          <a:bodyPr/>
          <a:lstStyle/>
          <a:p>
            <a:pPr>
              <a:lnSpc>
                <a:spcPts val="3000"/>
              </a:lnSpc>
            </a:pPr>
            <a:r>
              <a:rPr lang="en-GB" sz="2000" b="0" i="1" dirty="0" smtClean="0"/>
              <a:t>Data </a:t>
            </a:r>
            <a:r>
              <a:rPr lang="en-GB" sz="2000" b="0" i="1" dirty="0"/>
              <a:t>conversion:</a:t>
            </a:r>
            <a:r>
              <a:rPr lang="en-GB" sz="2000" b="0" dirty="0"/>
              <a:t> Following the mapping guidelines supplied, a procedure was developed which allowed different formats of existing electronic patient records to be converted to an XML format, which was easily imported into the TIER.Net system. </a:t>
            </a:r>
            <a:endParaRPr lang="en-ZA" sz="2000" b="0" dirty="0"/>
          </a:p>
          <a:p>
            <a:pPr>
              <a:lnSpc>
                <a:spcPts val="3000"/>
              </a:lnSpc>
            </a:pPr>
            <a:r>
              <a:rPr lang="en-GB" sz="2000" b="0" i="1" dirty="0"/>
              <a:t>Linking computers:</a:t>
            </a:r>
            <a:r>
              <a:rPr lang="en-GB" sz="2000" b="0" dirty="0"/>
              <a:t> BRHC staff investigated and mastered the complexity of linking </a:t>
            </a:r>
            <a:r>
              <a:rPr lang="en-GB" sz="2000" b="0" dirty="0" smtClean="0"/>
              <a:t>the individual computers, </a:t>
            </a:r>
            <a:r>
              <a:rPr lang="en-GB" sz="2000" b="0" dirty="0"/>
              <a:t>information which was then shared with </a:t>
            </a:r>
            <a:r>
              <a:rPr lang="en-GB" sz="2000" b="0" dirty="0" err="1" smtClean="0"/>
              <a:t>DoH</a:t>
            </a:r>
            <a:r>
              <a:rPr lang="en-GB" sz="2000" b="0" dirty="0" smtClean="0"/>
              <a:t> </a:t>
            </a:r>
            <a:r>
              <a:rPr lang="en-GB" sz="2000" b="0" dirty="0"/>
              <a:t>resources to assist with networking computers in different districts.</a:t>
            </a:r>
            <a:endParaRPr lang="en-ZA" sz="2000" b="0" dirty="0"/>
          </a:p>
          <a:p>
            <a:pPr>
              <a:lnSpc>
                <a:spcPts val="3000"/>
              </a:lnSpc>
            </a:pPr>
            <a:r>
              <a:rPr lang="en-GB" sz="2000" b="0" i="1" dirty="0"/>
              <a:t>Monitoring rollout and definition of terminology:</a:t>
            </a:r>
            <a:r>
              <a:rPr lang="en-GB" sz="2000" b="0" dirty="0"/>
              <a:t> Development of BRHC ‘PHASES’ and definition of various terms used in the rollout process between the assessment </a:t>
            </a:r>
            <a:r>
              <a:rPr lang="en-GB" sz="2000" b="0" dirty="0" smtClean="0"/>
              <a:t>phase </a:t>
            </a:r>
            <a:r>
              <a:rPr lang="en-GB" sz="2000" b="0" dirty="0"/>
              <a:t>to point of </a:t>
            </a:r>
            <a:r>
              <a:rPr lang="en-GB" sz="2000" b="0" dirty="0" smtClean="0"/>
              <a:t>audit (rollout completed)</a:t>
            </a:r>
            <a:endParaRPr lang="en-US" sz="2000" b="0" dirty="0" smtClean="0"/>
          </a:p>
        </p:txBody>
      </p:sp>
    </p:spTree>
    <p:extLst>
      <p:ext uri="{BB962C8B-B14F-4D97-AF65-F5344CB8AC3E}">
        <p14:creationId xmlns:p14="http://schemas.microsoft.com/office/powerpoint/2010/main" val="341418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Solutions - The </a:t>
            </a:r>
            <a:r>
              <a:rPr lang="en-GB" i="1" dirty="0"/>
              <a:t>BRHC TIER.Net ‘PHASES’ approach</a:t>
            </a:r>
            <a:endParaRPr lang="en-ZA" dirty="0"/>
          </a:p>
        </p:txBody>
      </p:sp>
      <p:sp>
        <p:nvSpPr>
          <p:cNvPr id="3" name="Text Placeholder 2"/>
          <p:cNvSpPr>
            <a:spLocks noGrp="1"/>
          </p:cNvSpPr>
          <p:nvPr>
            <p:ph type="body" sz="quarter" idx="10"/>
          </p:nvPr>
        </p:nvSpPr>
        <p:spPr>
          <a:xfrm>
            <a:off x="545912" y="1146413"/>
            <a:ext cx="4367282" cy="5636524"/>
          </a:xfrm>
        </p:spPr>
        <p:txBody>
          <a:bodyPr/>
          <a:lstStyle/>
          <a:p>
            <a:pPr>
              <a:lnSpc>
                <a:spcPts val="3000"/>
              </a:lnSpc>
            </a:pPr>
            <a:r>
              <a:rPr lang="en-GB" sz="2000" b="0" dirty="0" smtClean="0"/>
              <a:t>It </a:t>
            </a:r>
            <a:r>
              <a:rPr lang="en-GB" sz="2000" b="0" dirty="0"/>
              <a:t>was not possible to effectively monitor rollout progress without a clear monitoring system. </a:t>
            </a:r>
            <a:endParaRPr lang="en-ZA" sz="2000" b="0" dirty="0"/>
          </a:p>
          <a:p>
            <a:pPr>
              <a:lnSpc>
                <a:spcPts val="3000"/>
              </a:lnSpc>
            </a:pPr>
            <a:r>
              <a:rPr lang="en-GB" sz="2000" b="0" dirty="0"/>
              <a:t>The 12 step plan was used to identify key points in the process where there was a clear distinction or change in activities – this resulted in 7 steps called ‘PHASES’ </a:t>
            </a:r>
          </a:p>
          <a:p>
            <a:pPr>
              <a:lnSpc>
                <a:spcPts val="3000"/>
              </a:lnSpc>
            </a:pPr>
            <a:r>
              <a:rPr lang="en-GB" sz="2000" b="0" dirty="0" smtClean="0"/>
              <a:t>Each </a:t>
            </a:r>
            <a:r>
              <a:rPr lang="en-GB" sz="2000" b="0" dirty="0"/>
              <a:t>activity in the 12 step plan was linked to a phase, thereby also ensuring that a structured, consistent approach was adopted by all BRHC implementing staff. </a:t>
            </a:r>
            <a:endParaRPr lang="en-GB" sz="2000" b="0" dirty="0" smtClean="0"/>
          </a:p>
          <a:p>
            <a:pPr marL="0" indent="0">
              <a:buNone/>
            </a:pPr>
            <a:r>
              <a:rPr lang="en-GB" sz="2000" b="0" dirty="0" smtClean="0"/>
              <a:t> </a:t>
            </a:r>
            <a:endParaRPr lang="en-ZA" sz="2000" b="0" dirty="0"/>
          </a:p>
        </p:txBody>
      </p:sp>
      <p:graphicFrame>
        <p:nvGraphicFramePr>
          <p:cNvPr id="7" name="Table 6"/>
          <p:cNvGraphicFramePr>
            <a:graphicFrameLocks noGrp="1"/>
          </p:cNvGraphicFramePr>
          <p:nvPr>
            <p:extLst>
              <p:ext uri="{D42A27DB-BD31-4B8C-83A1-F6EECF244321}">
                <p14:modId xmlns:p14="http://schemas.microsoft.com/office/powerpoint/2010/main" val="2754798741"/>
              </p:ext>
            </p:extLst>
          </p:nvPr>
        </p:nvGraphicFramePr>
        <p:xfrm>
          <a:off x="5131558" y="1037232"/>
          <a:ext cx="4749421" cy="5540988"/>
        </p:xfrm>
        <a:graphic>
          <a:graphicData uri="http://schemas.openxmlformats.org/drawingml/2006/table">
            <a:tbl>
              <a:tblPr firstRow="1" firstCol="1" bandRow="1">
                <a:tableStyleId>{5C22544A-7EE6-4342-B048-85BDC9FD1C3A}</a:tableStyleId>
              </a:tblPr>
              <a:tblGrid>
                <a:gridCol w="1122722"/>
                <a:gridCol w="3626699"/>
              </a:tblGrid>
              <a:tr h="651881">
                <a:tc>
                  <a:txBody>
                    <a:bodyPr/>
                    <a:lstStyle/>
                    <a:p>
                      <a:pPr algn="just" hangingPunct="0">
                        <a:spcBef>
                          <a:spcPts val="300"/>
                        </a:spcBef>
                        <a:spcAft>
                          <a:spcPts val="300"/>
                        </a:spcAft>
                      </a:pPr>
                      <a:r>
                        <a:rPr lang="en-GB" sz="1600" dirty="0">
                          <a:effectLst/>
                        </a:rPr>
                        <a:t>BRHC Phase</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600" dirty="0">
                          <a:effectLst/>
                        </a:rPr>
                        <a:t>BRHC definitions of TIER rollout progress </a:t>
                      </a:r>
                      <a:endParaRPr lang="en-ZA" sz="1600" dirty="0">
                        <a:effectLst/>
                        <a:latin typeface="Arial"/>
                        <a:ea typeface="Times New Roman"/>
                      </a:endParaRPr>
                    </a:p>
                  </a:txBody>
                  <a:tcPr marL="68580" marR="68580" marT="0" marB="0" anchor="ctr"/>
                </a:tc>
              </a:tr>
              <a:tr h="651881">
                <a:tc>
                  <a:txBody>
                    <a:bodyPr/>
                    <a:lstStyle/>
                    <a:p>
                      <a:pPr algn="just" hangingPunct="0">
                        <a:spcBef>
                          <a:spcPts val="300"/>
                        </a:spcBef>
                        <a:spcAft>
                          <a:spcPts val="300"/>
                        </a:spcAft>
                      </a:pPr>
                      <a:r>
                        <a:rPr lang="en-GB" sz="1600" dirty="0">
                          <a:effectLst/>
                        </a:rPr>
                        <a:t>Phase 0</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Preparation for TIER.Net (filing, orientation, process flow etc.)</a:t>
                      </a:r>
                      <a:endParaRPr lang="en-ZA" sz="1400" dirty="0">
                        <a:effectLst/>
                        <a:latin typeface="Arial"/>
                        <a:ea typeface="Times New Roman"/>
                      </a:endParaRPr>
                    </a:p>
                  </a:txBody>
                  <a:tcPr marL="68580" marR="68580" marT="0" marB="0" anchor="ctr"/>
                </a:tc>
              </a:tr>
              <a:tr h="325940">
                <a:tc>
                  <a:txBody>
                    <a:bodyPr/>
                    <a:lstStyle/>
                    <a:p>
                      <a:pPr algn="just" hangingPunct="0">
                        <a:spcBef>
                          <a:spcPts val="300"/>
                        </a:spcBef>
                        <a:spcAft>
                          <a:spcPts val="300"/>
                        </a:spcAft>
                      </a:pPr>
                      <a:r>
                        <a:rPr lang="en-GB" sz="1600" dirty="0">
                          <a:effectLst/>
                        </a:rPr>
                        <a:t>Phase 1</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Installation and training</a:t>
                      </a:r>
                      <a:endParaRPr lang="en-ZA" sz="1400" dirty="0">
                        <a:effectLst/>
                        <a:latin typeface="Arial"/>
                        <a:ea typeface="Times New Roman"/>
                      </a:endParaRPr>
                    </a:p>
                  </a:txBody>
                  <a:tcPr marL="68580" marR="68580" marT="0" marB="0" anchor="ctr"/>
                </a:tc>
              </a:tr>
              <a:tr h="325940">
                <a:tc>
                  <a:txBody>
                    <a:bodyPr/>
                    <a:lstStyle/>
                    <a:p>
                      <a:pPr algn="just" hangingPunct="0">
                        <a:spcBef>
                          <a:spcPts val="300"/>
                        </a:spcBef>
                        <a:spcAft>
                          <a:spcPts val="300"/>
                        </a:spcAft>
                      </a:pPr>
                      <a:r>
                        <a:rPr lang="en-GB" sz="1600" dirty="0">
                          <a:effectLst/>
                        </a:rPr>
                        <a:t>Phase 2</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Back capturing</a:t>
                      </a:r>
                      <a:endParaRPr lang="en-ZA" sz="1400" dirty="0">
                        <a:effectLst/>
                        <a:latin typeface="Arial"/>
                        <a:ea typeface="Times New Roman"/>
                      </a:endParaRPr>
                    </a:p>
                  </a:txBody>
                  <a:tcPr marL="68580" marR="68580" marT="0" marB="0" anchor="ctr"/>
                </a:tc>
              </a:tr>
              <a:tr h="651881">
                <a:tc>
                  <a:txBody>
                    <a:bodyPr/>
                    <a:lstStyle/>
                    <a:p>
                      <a:pPr algn="just" hangingPunct="0">
                        <a:spcBef>
                          <a:spcPts val="300"/>
                        </a:spcBef>
                        <a:spcAft>
                          <a:spcPts val="300"/>
                        </a:spcAft>
                      </a:pPr>
                      <a:r>
                        <a:rPr lang="en-GB" sz="1600" dirty="0">
                          <a:effectLst/>
                        </a:rPr>
                        <a:t>Phase 3</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Back capturing with live capturing (mixed capturing and data cleaning on-going)</a:t>
                      </a:r>
                      <a:endParaRPr lang="en-ZA" sz="1400" dirty="0">
                        <a:effectLst/>
                        <a:latin typeface="Arial"/>
                        <a:ea typeface="Times New Roman"/>
                      </a:endParaRPr>
                    </a:p>
                  </a:txBody>
                  <a:tcPr marL="68580" marR="68580" marT="0" marB="0" anchor="ctr"/>
                </a:tc>
              </a:tr>
              <a:tr h="651881">
                <a:tc>
                  <a:txBody>
                    <a:bodyPr/>
                    <a:lstStyle/>
                    <a:p>
                      <a:pPr algn="just" hangingPunct="0">
                        <a:spcBef>
                          <a:spcPts val="300"/>
                        </a:spcBef>
                        <a:spcAft>
                          <a:spcPts val="300"/>
                        </a:spcAft>
                      </a:pPr>
                      <a:r>
                        <a:rPr lang="en-GB" sz="1600" dirty="0">
                          <a:effectLst/>
                        </a:rPr>
                        <a:t>Phase 4</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Live capturing (back capturing complete) and data cleaning</a:t>
                      </a:r>
                      <a:endParaRPr lang="en-ZA" sz="1400" dirty="0">
                        <a:effectLst/>
                        <a:latin typeface="Arial"/>
                        <a:ea typeface="Times New Roman"/>
                      </a:endParaRPr>
                    </a:p>
                  </a:txBody>
                  <a:tcPr marL="68580" marR="68580" marT="0" marB="0" anchor="ctr"/>
                </a:tc>
              </a:tr>
              <a:tr h="1303764">
                <a:tc>
                  <a:txBody>
                    <a:bodyPr/>
                    <a:lstStyle/>
                    <a:p>
                      <a:pPr algn="just" hangingPunct="0">
                        <a:spcBef>
                          <a:spcPts val="300"/>
                        </a:spcBef>
                        <a:spcAft>
                          <a:spcPts val="300"/>
                        </a:spcAft>
                      </a:pPr>
                      <a:r>
                        <a:rPr lang="en-GB" sz="1600" dirty="0">
                          <a:effectLst/>
                        </a:rPr>
                        <a:t>Phase 5</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Data signoff by DoH in progress (data cleaning complete, QA Excel export data clean, Excel pivot report vs. front end monthly report approved) </a:t>
                      </a:r>
                      <a:endParaRPr lang="en-ZA" sz="1400" dirty="0">
                        <a:effectLst/>
                        <a:latin typeface="Arial"/>
                        <a:ea typeface="Times New Roman"/>
                      </a:endParaRPr>
                    </a:p>
                  </a:txBody>
                  <a:tcPr marL="68580" marR="68580" marT="0" marB="0" anchor="ctr"/>
                </a:tc>
              </a:tr>
              <a:tr h="977820">
                <a:tc>
                  <a:txBody>
                    <a:bodyPr/>
                    <a:lstStyle/>
                    <a:p>
                      <a:pPr algn="just" hangingPunct="0">
                        <a:spcBef>
                          <a:spcPts val="300"/>
                        </a:spcBef>
                        <a:spcAft>
                          <a:spcPts val="300"/>
                        </a:spcAft>
                      </a:pPr>
                      <a:r>
                        <a:rPr lang="en-GB" sz="1600" dirty="0">
                          <a:effectLst/>
                        </a:rPr>
                        <a:t>Phase 6</a:t>
                      </a:r>
                      <a:endParaRPr lang="en-ZA" sz="1600" dirty="0">
                        <a:effectLst/>
                        <a:latin typeface="Arial"/>
                        <a:ea typeface="Times New Roman"/>
                      </a:endParaRPr>
                    </a:p>
                  </a:txBody>
                  <a:tcPr marL="68580" marR="68580" marT="0" marB="0" anchor="ctr"/>
                </a:tc>
                <a:tc>
                  <a:txBody>
                    <a:bodyPr/>
                    <a:lstStyle/>
                    <a:p>
                      <a:pPr algn="just" hangingPunct="0">
                        <a:spcBef>
                          <a:spcPts val="300"/>
                        </a:spcBef>
                        <a:spcAft>
                          <a:spcPts val="300"/>
                        </a:spcAft>
                      </a:pPr>
                      <a:r>
                        <a:rPr lang="en-GB" sz="1400" dirty="0">
                          <a:effectLst/>
                        </a:rPr>
                        <a:t>Data signoff complete / Live site (site able to produce Monthly and Quarterly reports) &amp; staff at site can manage system</a:t>
                      </a:r>
                      <a:endParaRPr lang="en-ZA" sz="1400" dirty="0">
                        <a:effectLst/>
                        <a:latin typeface="Arial"/>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Solutions – Benefit of monitoring rollout with ‘phases’ </a:t>
            </a:r>
            <a:endParaRPr lang="en-ZA" dirty="0"/>
          </a:p>
        </p:txBody>
      </p:sp>
      <p:sp>
        <p:nvSpPr>
          <p:cNvPr id="3" name="Text Placeholder 2"/>
          <p:cNvSpPr>
            <a:spLocks noGrp="1"/>
          </p:cNvSpPr>
          <p:nvPr>
            <p:ph type="body" sz="quarter" idx="10"/>
          </p:nvPr>
        </p:nvSpPr>
        <p:spPr>
          <a:xfrm>
            <a:off x="527691" y="1048366"/>
            <a:ext cx="9629775" cy="5700713"/>
          </a:xfrm>
        </p:spPr>
        <p:txBody>
          <a:bodyPr/>
          <a:lstStyle/>
          <a:p>
            <a:endParaRPr lang="en-US" dirty="0" smtClean="0"/>
          </a:p>
          <a:p>
            <a:endParaRPr lang="en-ZA" dirty="0"/>
          </a:p>
        </p:txBody>
      </p:sp>
      <p:sp>
        <p:nvSpPr>
          <p:cNvPr id="8" name="Rectangle 1"/>
          <p:cNvSpPr>
            <a:spLocks noChangeArrowheads="1"/>
          </p:cNvSpPr>
          <p:nvPr/>
        </p:nvSpPr>
        <p:spPr bwMode="auto">
          <a:xfrm>
            <a:off x="3676650" y="2965450"/>
            <a:ext cx="1068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50376" y="1259480"/>
            <a:ext cx="4080681" cy="5078313"/>
          </a:xfrm>
          <a:prstGeom prst="rect">
            <a:avLst/>
          </a:prstGeom>
          <a:noFill/>
        </p:spPr>
        <p:txBody>
          <a:bodyPr wrap="square" rtlCol="0">
            <a:spAutoFit/>
          </a:bodyPr>
          <a:lstStyle/>
          <a:p>
            <a:pPr marL="177800" indent="-177800">
              <a:lnSpc>
                <a:spcPts val="3000"/>
              </a:lnSpc>
            </a:pPr>
            <a:r>
              <a:rPr lang="en-GB" sz="2000" dirty="0" smtClean="0">
                <a:latin typeface="+mn-lt"/>
                <a:cs typeface="+mn-cs"/>
              </a:rPr>
              <a:t>Phased </a:t>
            </a:r>
            <a:r>
              <a:rPr lang="en-GB" sz="2000" dirty="0">
                <a:latin typeface="+mn-lt"/>
                <a:cs typeface="+mn-cs"/>
              </a:rPr>
              <a:t>approach removed the confusion around differing </a:t>
            </a:r>
            <a:r>
              <a:rPr lang="en-GB" sz="2000" dirty="0" smtClean="0">
                <a:latin typeface="+mn-lt"/>
                <a:cs typeface="+mn-cs"/>
              </a:rPr>
              <a:t>definitions – for words such as ‘implemented’</a:t>
            </a:r>
          </a:p>
          <a:p>
            <a:pPr>
              <a:lnSpc>
                <a:spcPts val="3000"/>
              </a:lnSpc>
            </a:pPr>
            <a:endParaRPr lang="en-ZA" sz="2000" dirty="0">
              <a:latin typeface="+mn-lt"/>
              <a:cs typeface="+mn-cs"/>
            </a:endParaRPr>
          </a:p>
          <a:p>
            <a:pPr marL="177800" indent="-177800">
              <a:lnSpc>
                <a:spcPts val="3000"/>
              </a:lnSpc>
            </a:pPr>
            <a:r>
              <a:rPr lang="en-GB" sz="2000" dirty="0" smtClean="0">
                <a:latin typeface="+mn-lt"/>
                <a:cs typeface="+mn-cs"/>
              </a:rPr>
              <a:t> As soon </a:t>
            </a:r>
            <a:r>
              <a:rPr lang="en-GB" sz="2000" dirty="0">
                <a:latin typeface="+mn-lt"/>
                <a:cs typeface="+mn-cs"/>
              </a:rPr>
              <a:t>as phased reporting was </a:t>
            </a:r>
            <a:r>
              <a:rPr lang="en-GB" sz="2000" dirty="0" smtClean="0">
                <a:latin typeface="+mn-lt"/>
                <a:cs typeface="+mn-cs"/>
              </a:rPr>
              <a:t>implemented, </a:t>
            </a:r>
            <a:r>
              <a:rPr lang="en-GB" sz="2000" dirty="0" smtClean="0">
                <a:latin typeface="+mn-lt"/>
                <a:cs typeface="+mn-cs"/>
              </a:rPr>
              <a:t>c</a:t>
            </a:r>
            <a:r>
              <a:rPr lang="en-GB" sz="2000" dirty="0" smtClean="0">
                <a:latin typeface="+mn-lt"/>
                <a:cs typeface="+mn-cs"/>
              </a:rPr>
              <a:t>ould clearly see </a:t>
            </a:r>
            <a:r>
              <a:rPr lang="en-GB" sz="2000" dirty="0" smtClean="0">
                <a:latin typeface="+mn-lt"/>
                <a:cs typeface="+mn-cs"/>
              </a:rPr>
              <a:t>where </a:t>
            </a:r>
            <a:r>
              <a:rPr lang="en-GB" sz="2000" dirty="0">
                <a:latin typeface="+mn-lt"/>
                <a:cs typeface="+mn-cs"/>
              </a:rPr>
              <a:t>the problems </a:t>
            </a:r>
            <a:r>
              <a:rPr lang="en-GB" sz="2000" dirty="0" smtClean="0">
                <a:latin typeface="+mn-lt"/>
                <a:cs typeface="+mn-cs"/>
              </a:rPr>
              <a:t>lay. </a:t>
            </a:r>
          </a:p>
          <a:p>
            <a:pPr>
              <a:lnSpc>
                <a:spcPts val="3000"/>
              </a:lnSpc>
            </a:pPr>
            <a:endParaRPr lang="en-GB" sz="2000" dirty="0">
              <a:latin typeface="+mn-lt"/>
              <a:cs typeface="+mn-cs"/>
            </a:endParaRPr>
          </a:p>
          <a:p>
            <a:pPr marL="177800" indent="-177800">
              <a:lnSpc>
                <a:spcPts val="3000"/>
              </a:lnSpc>
            </a:pPr>
            <a:r>
              <a:rPr lang="en-GB" sz="2000" dirty="0" smtClean="0">
                <a:latin typeface="+mn-lt"/>
                <a:cs typeface="+mn-cs"/>
              </a:rPr>
              <a:t>Phased approach made it easy to direct focus </a:t>
            </a:r>
            <a:r>
              <a:rPr lang="en-GB" sz="2000" dirty="0">
                <a:latin typeface="+mn-lt"/>
                <a:cs typeface="+mn-cs"/>
              </a:rPr>
              <a:t>and resources </a:t>
            </a:r>
            <a:r>
              <a:rPr lang="en-GB" sz="2000" dirty="0" smtClean="0">
                <a:latin typeface="+mn-lt"/>
                <a:cs typeface="+mn-cs"/>
              </a:rPr>
              <a:t>going forward</a:t>
            </a:r>
          </a:p>
          <a:p>
            <a:pPr>
              <a:buNone/>
            </a:pPr>
            <a:endParaRPr lang="en-ZA" dirty="0"/>
          </a:p>
        </p:txBody>
      </p:sp>
      <p:pic>
        <p:nvPicPr>
          <p:cNvPr id="10" name="Picture 9"/>
          <p:cNvPicPr/>
          <p:nvPr/>
        </p:nvPicPr>
        <p:blipFill>
          <a:blip r:embed="rId3"/>
          <a:srcRect/>
          <a:stretch>
            <a:fillRect/>
          </a:stretch>
        </p:blipFill>
        <p:spPr bwMode="auto">
          <a:xfrm>
            <a:off x="4749421" y="1232184"/>
            <a:ext cx="5540991" cy="5145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BRHC">
      <a:dk1>
        <a:srgbClr val="00335B"/>
      </a:dk1>
      <a:lt1>
        <a:sysClr val="window" lastClr="FFFFFF"/>
      </a:lt1>
      <a:dk2>
        <a:srgbClr val="5F5F5F"/>
      </a:dk2>
      <a:lt2>
        <a:srgbClr val="EEECE1"/>
      </a:lt2>
      <a:accent1>
        <a:srgbClr val="B11F24"/>
      </a:accent1>
      <a:accent2>
        <a:srgbClr val="22AA07"/>
      </a:accent2>
      <a:accent3>
        <a:srgbClr val="BC9408"/>
      </a:accent3>
      <a:accent4>
        <a:srgbClr val="4C749C"/>
      </a:accent4>
      <a:accent5>
        <a:srgbClr val="B5C8DB"/>
      </a:accent5>
      <a:accent6>
        <a:srgbClr val="C0C0C0"/>
      </a:accent6>
      <a:hlink>
        <a:srgbClr val="00335B"/>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5C8DB"/>
        </a:solidFill>
        <a:ln w="9525" cap="flat" cmpd="sng" algn="ctr">
          <a:solidFill>
            <a:srgbClr val="00335B"/>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
            <a:srgbClr val="00335B"/>
          </a:buClr>
          <a:buSzTx/>
          <a:buFontTx/>
          <a:buChar char="•"/>
          <a:tabLst/>
          <a:defRPr kumimoji="0" lang="en-US" sz="2400" b="0" i="0" u="none" strike="noStrike" cap="none" normalizeH="0" baseline="0" smtClean="0">
            <a:ln>
              <a:noFill/>
            </a:ln>
            <a:solidFill>
              <a:schemeClr val="tx1"/>
            </a:solidFill>
            <a:effectLst/>
            <a:latin typeface="Arial" charset="0"/>
            <a:cs typeface="Times New Roman" charset="0"/>
          </a:defRPr>
        </a:defPPr>
      </a:lstStyle>
    </a:spDef>
    <a:lnDef>
      <a:spPr bwMode="auto">
        <a:xfrm>
          <a:off x="0" y="0"/>
          <a:ext cx="1" cy="1"/>
        </a:xfrm>
        <a:custGeom>
          <a:avLst/>
          <a:gdLst/>
          <a:ahLst/>
          <a:cxnLst/>
          <a:rect l="0" t="0" r="0" b="0"/>
          <a:pathLst/>
        </a:custGeom>
        <a:solidFill>
          <a:srgbClr val="B5C8DB"/>
        </a:solidFill>
        <a:ln w="9525" cap="flat" cmpd="sng" algn="ctr">
          <a:solidFill>
            <a:srgbClr val="00335B"/>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
            <a:srgbClr val="00335B"/>
          </a:buClr>
          <a:buSzTx/>
          <a:buFontTx/>
          <a:buChar char="•"/>
          <a:tabLst/>
          <a:defRPr kumimoji="0" lang="en-US" sz="2400" b="0" i="0" u="none" strike="noStrike" cap="none" normalizeH="0" baseline="0" smtClean="0">
            <a:ln>
              <a:noFill/>
            </a:ln>
            <a:solidFill>
              <a:schemeClr val="tx1"/>
            </a:solidFill>
            <a:effectLst/>
            <a:latin typeface="Arial"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claimer slide">
  <a:themeElements>
    <a:clrScheme name="BRHC">
      <a:dk1>
        <a:srgbClr val="00335B"/>
      </a:dk1>
      <a:lt1>
        <a:sysClr val="window" lastClr="FFFFFF"/>
      </a:lt1>
      <a:dk2>
        <a:srgbClr val="5F5F5F"/>
      </a:dk2>
      <a:lt2>
        <a:srgbClr val="EEECE1"/>
      </a:lt2>
      <a:accent1>
        <a:srgbClr val="B11F24"/>
      </a:accent1>
      <a:accent2>
        <a:srgbClr val="22AA07"/>
      </a:accent2>
      <a:accent3>
        <a:srgbClr val="BC9408"/>
      </a:accent3>
      <a:accent4>
        <a:srgbClr val="4C749C"/>
      </a:accent4>
      <a:accent5>
        <a:srgbClr val="B5C8DB"/>
      </a:accent5>
      <a:accent6>
        <a:srgbClr val="C0C0C0"/>
      </a:accent6>
      <a:hlink>
        <a:srgbClr val="00335B"/>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5C8DB"/>
        </a:solidFill>
        <a:ln w="9525" cap="flat" cmpd="sng" algn="ctr">
          <a:solidFill>
            <a:srgbClr val="00335B"/>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
            <a:srgbClr val="00335B"/>
          </a:buClr>
          <a:buSzTx/>
          <a:buFontTx/>
          <a:buChar char="•"/>
          <a:tabLst/>
          <a:defRPr kumimoji="0" lang="en-US" sz="2400" b="0" i="0" u="none" strike="noStrike" cap="none" normalizeH="0" baseline="0" smtClean="0">
            <a:ln>
              <a:noFill/>
            </a:ln>
            <a:solidFill>
              <a:schemeClr val="tx1"/>
            </a:solidFill>
            <a:effectLst/>
            <a:latin typeface="Arial" charset="0"/>
            <a:cs typeface="Times New Roman" charset="0"/>
          </a:defRPr>
        </a:defPPr>
      </a:lstStyle>
    </a:spDef>
    <a:lnDef>
      <a:spPr bwMode="auto">
        <a:xfrm>
          <a:off x="0" y="0"/>
          <a:ext cx="1" cy="1"/>
        </a:xfrm>
        <a:custGeom>
          <a:avLst/>
          <a:gdLst/>
          <a:ahLst/>
          <a:cxnLst/>
          <a:rect l="0" t="0" r="0" b="0"/>
          <a:pathLst/>
        </a:custGeom>
        <a:solidFill>
          <a:srgbClr val="B5C8DB"/>
        </a:solidFill>
        <a:ln w="9525" cap="flat" cmpd="sng" algn="ctr">
          <a:solidFill>
            <a:srgbClr val="00335B"/>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
            <a:srgbClr val="00335B"/>
          </a:buClr>
          <a:buSzTx/>
          <a:buFontTx/>
          <a:buChar char="•"/>
          <a:tabLst/>
          <a:defRPr kumimoji="0" lang="en-US" sz="2400" b="0" i="0" u="none" strike="noStrike" cap="none" normalizeH="0" baseline="0" smtClean="0">
            <a:ln>
              <a:noFill/>
            </a:ln>
            <a:solidFill>
              <a:schemeClr val="tx1"/>
            </a:solidFill>
            <a:effectLst/>
            <a:latin typeface="Arial"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slide">
  <a:themeElements>
    <a:clrScheme name="BRHC">
      <a:dk1>
        <a:srgbClr val="00335B"/>
      </a:dk1>
      <a:lt1>
        <a:sysClr val="window" lastClr="FFFFFF"/>
      </a:lt1>
      <a:dk2>
        <a:srgbClr val="5F5F5F"/>
      </a:dk2>
      <a:lt2>
        <a:srgbClr val="EEECE1"/>
      </a:lt2>
      <a:accent1>
        <a:srgbClr val="B11F24"/>
      </a:accent1>
      <a:accent2>
        <a:srgbClr val="22AA07"/>
      </a:accent2>
      <a:accent3>
        <a:srgbClr val="BC9408"/>
      </a:accent3>
      <a:accent4>
        <a:srgbClr val="4C749C"/>
      </a:accent4>
      <a:accent5>
        <a:srgbClr val="B5C8DB"/>
      </a:accent5>
      <a:accent6>
        <a:srgbClr val="C0C0C0"/>
      </a:accent6>
      <a:hlink>
        <a:srgbClr val="00335B"/>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5C8DB"/>
        </a:solidFill>
        <a:ln w="9525" cap="flat" cmpd="sng" algn="ctr">
          <a:solidFill>
            <a:srgbClr val="00335B"/>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
            <a:srgbClr val="00335B"/>
          </a:buClr>
          <a:buSzTx/>
          <a:buFontTx/>
          <a:buChar char="•"/>
          <a:tabLst/>
          <a:defRPr kumimoji="0" lang="en-US" sz="2400" b="0" i="0" u="none" strike="noStrike" cap="none" normalizeH="0" baseline="0" smtClean="0">
            <a:ln>
              <a:noFill/>
            </a:ln>
            <a:solidFill>
              <a:schemeClr val="tx1"/>
            </a:solidFill>
            <a:effectLst/>
            <a:latin typeface="Arial" charset="0"/>
            <a:cs typeface="Times New Roman" charset="0"/>
          </a:defRPr>
        </a:defPPr>
      </a:lstStyle>
    </a:spDef>
    <a:lnDef>
      <a:spPr bwMode="auto">
        <a:xfrm>
          <a:off x="0" y="0"/>
          <a:ext cx="1" cy="1"/>
        </a:xfrm>
        <a:custGeom>
          <a:avLst/>
          <a:gdLst/>
          <a:ahLst/>
          <a:cxnLst/>
          <a:rect l="0" t="0" r="0" b="0"/>
          <a:pathLst/>
        </a:custGeom>
        <a:solidFill>
          <a:srgbClr val="B5C8DB"/>
        </a:solidFill>
        <a:ln w="9525" cap="flat" cmpd="sng" algn="ctr">
          <a:solidFill>
            <a:srgbClr val="00335B"/>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
            <a:srgbClr val="00335B"/>
          </a:buClr>
          <a:buSzTx/>
          <a:buFontTx/>
          <a:buChar char="•"/>
          <a:tabLst/>
          <a:defRPr kumimoji="0" lang="en-US" sz="2400" b="0" i="0" u="none" strike="noStrike" cap="none" normalizeH="0" baseline="0" smtClean="0">
            <a:ln>
              <a:noFill/>
            </a:ln>
            <a:solidFill>
              <a:schemeClr val="tx1"/>
            </a:solidFill>
            <a:effectLst/>
            <a:latin typeface="Arial"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13039</TotalTime>
  <Words>1745</Words>
  <Application>Microsoft Office PowerPoint</Application>
  <PresentationFormat>Custom</PresentationFormat>
  <Paragraphs>150</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Default Design</vt:lpstr>
      <vt:lpstr>Disclaimer slide</vt:lpstr>
      <vt:lpstr>Divider slide</vt:lpstr>
      <vt:lpstr>PowerPoint Presentation</vt:lpstr>
      <vt:lpstr>PowerPoint Presentation</vt:lpstr>
      <vt:lpstr>BroadReach Healthcare</vt:lpstr>
      <vt:lpstr>Background</vt:lpstr>
      <vt:lpstr>Introduction</vt:lpstr>
      <vt:lpstr>Challenges</vt:lpstr>
      <vt:lpstr>Solutions to challenges</vt:lpstr>
      <vt:lpstr>Solutions - The BRHC TIER.Net ‘PHASES’ approach</vt:lpstr>
      <vt:lpstr>Solutions – Benefit of monitoring rollout with ‘phases’ </vt:lpstr>
      <vt:lpstr>Solutions - The BRHC TIER.Net ‘PHASES’ consolidated reporting</vt:lpstr>
      <vt:lpstr>Solutions – Graphs to monitor progress</vt:lpstr>
      <vt:lpstr>Monitoring progress graphically </vt:lpstr>
      <vt:lpstr>Results</vt:lpstr>
      <vt:lpstr>Conclusion</vt:lpstr>
      <vt:lpstr>Acknowledgements</vt:lpstr>
      <vt:lpstr>PowerPoint Presentation</vt:lpstr>
    </vt:vector>
  </TitlesOfParts>
  <Company>Chris Luxem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Pascoe</dc:creator>
  <cp:lastModifiedBy>BRHC</cp:lastModifiedBy>
  <cp:revision>431</cp:revision>
  <cp:lastPrinted>2013-07-01T14:43:09Z</cp:lastPrinted>
  <dcterms:created xsi:type="dcterms:W3CDTF">2009-07-10T22:30:58Z</dcterms:created>
  <dcterms:modified xsi:type="dcterms:W3CDTF">2013-07-04T20:22:51Z</dcterms:modified>
</cp:coreProperties>
</file>